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1"/>
  </p:notesMasterIdLst>
  <p:sldIdLst>
    <p:sldId id="1370" r:id="rId2"/>
    <p:sldId id="1831" r:id="rId3"/>
    <p:sldId id="1832" r:id="rId4"/>
    <p:sldId id="1471" r:id="rId5"/>
    <p:sldId id="1928" r:id="rId6"/>
    <p:sldId id="1902" r:id="rId7"/>
    <p:sldId id="1903" r:id="rId8"/>
    <p:sldId id="1904" r:id="rId9"/>
    <p:sldId id="1906" r:id="rId10"/>
    <p:sldId id="1907" r:id="rId11"/>
    <p:sldId id="1909" r:id="rId12"/>
    <p:sldId id="1910" r:id="rId13"/>
    <p:sldId id="1912" r:id="rId14"/>
    <p:sldId id="1913" r:id="rId15"/>
    <p:sldId id="1914" r:id="rId16"/>
    <p:sldId id="1911" r:id="rId17"/>
    <p:sldId id="1915" r:id="rId18"/>
    <p:sldId id="1918" r:id="rId19"/>
    <p:sldId id="1920" r:id="rId20"/>
    <p:sldId id="1919" r:id="rId21"/>
    <p:sldId id="1921" r:id="rId22"/>
    <p:sldId id="1923" r:id="rId23"/>
    <p:sldId id="1924" r:id="rId24"/>
    <p:sldId id="1926" r:id="rId25"/>
    <p:sldId id="1922" r:id="rId26"/>
    <p:sldId id="1925" r:id="rId27"/>
    <p:sldId id="1927" r:id="rId28"/>
    <p:sldId id="1862" r:id="rId29"/>
    <p:sldId id="1877" r:id="rId30"/>
  </p:sldIdLst>
  <p:sldSz cx="12192000" cy="6858000"/>
  <p:notesSz cx="7315200" cy="9601200"/>
  <p:defaultTextStyle>
    <a:defPPr>
      <a:defRPr lang="en-GB"/>
    </a:defPPr>
    <a:lvl1pPr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1pPr>
    <a:lvl2pPr marL="742950" indent="-28575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2pPr>
    <a:lvl3pPr marL="11430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3pPr>
    <a:lvl4pPr marL="16002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4pPr>
    <a:lvl5pPr marL="20574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5pPr>
    <a:lvl6pPr marL="2286000" algn="l" defTabSz="914400" rtl="0" eaLnBrk="1" latinLnBrk="0" hangingPunct="1">
      <a:defRPr kern="1200">
        <a:solidFill>
          <a:schemeClr val="bg1"/>
        </a:solidFill>
        <a:latin typeface="Arial" charset="0"/>
        <a:ea typeface="DejaVu LGC Sans" charset="0"/>
        <a:cs typeface="DejaVu LGC Sans" charset="0"/>
      </a:defRPr>
    </a:lvl6pPr>
    <a:lvl7pPr marL="2743200" algn="l" defTabSz="914400" rtl="0" eaLnBrk="1" latinLnBrk="0" hangingPunct="1">
      <a:defRPr kern="1200">
        <a:solidFill>
          <a:schemeClr val="bg1"/>
        </a:solidFill>
        <a:latin typeface="Arial" charset="0"/>
        <a:ea typeface="DejaVu LGC Sans" charset="0"/>
        <a:cs typeface="DejaVu LGC Sans" charset="0"/>
      </a:defRPr>
    </a:lvl7pPr>
    <a:lvl8pPr marL="3200400" algn="l" defTabSz="914400" rtl="0" eaLnBrk="1" latinLnBrk="0" hangingPunct="1">
      <a:defRPr kern="1200">
        <a:solidFill>
          <a:schemeClr val="bg1"/>
        </a:solidFill>
        <a:latin typeface="Arial" charset="0"/>
        <a:ea typeface="DejaVu LGC Sans" charset="0"/>
        <a:cs typeface="DejaVu LGC Sans" charset="0"/>
      </a:defRPr>
    </a:lvl8pPr>
    <a:lvl9pPr marL="3657600" algn="l" defTabSz="914400" rtl="0" eaLnBrk="1" latinLnBrk="0" hangingPunct="1">
      <a:defRPr kern="1200">
        <a:solidFill>
          <a:schemeClr val="bg1"/>
        </a:solidFill>
        <a:latin typeface="Arial" charset="0"/>
        <a:ea typeface="DejaVu LGC Sans" charset="0"/>
        <a:cs typeface="DejaVu LGC Sans"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E38B"/>
    <a:srgbClr val="006633"/>
    <a:srgbClr val="0070C0"/>
    <a:srgbClr val="D828B6"/>
    <a:srgbClr val="0000FF"/>
    <a:srgbClr val="CC0099"/>
    <a:srgbClr val="FF6600"/>
    <a:srgbClr val="008000"/>
    <a:srgbClr val="1F497D"/>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3741" autoAdjust="0"/>
  </p:normalViewPr>
  <p:slideViewPr>
    <p:cSldViewPr>
      <p:cViewPr varScale="1">
        <p:scale>
          <a:sx n="94" d="100"/>
          <a:sy n="94" d="100"/>
        </p:scale>
        <p:origin x="528" y="78"/>
      </p:cViewPr>
      <p:guideLst>
        <p:guide orient="horz" pos="2160"/>
        <p:guide pos="3840"/>
      </p:guideLst>
    </p:cSldViewPr>
  </p:slideViewPr>
  <p:outlineViewPr>
    <p:cViewPr varScale="1">
      <p:scale>
        <a:sx n="170" d="200"/>
        <a:sy n="170" d="200"/>
      </p:scale>
      <p:origin x="-784" y="-88"/>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AutoShape 1"/>
          <p:cNvSpPr>
            <a:spLocks noChangeArrowheads="1"/>
          </p:cNvSpPr>
          <p:nvPr/>
        </p:nvSpPr>
        <p:spPr bwMode="auto">
          <a:xfrm>
            <a:off x="0" y="0"/>
            <a:ext cx="7315200" cy="9601200"/>
          </a:xfrm>
          <a:prstGeom prst="roundRect">
            <a:avLst>
              <a:gd name="adj" fmla="val 19"/>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p>
            <a:endParaRPr lang="en-US" altLang="en-US"/>
          </a:p>
        </p:txBody>
      </p:sp>
      <p:sp>
        <p:nvSpPr>
          <p:cNvPr id="40963" name="AutoShape 2"/>
          <p:cNvSpPr>
            <a:spLocks noChangeArrowheads="1"/>
          </p:cNvSpPr>
          <p:nvPr/>
        </p:nvSpPr>
        <p:spPr bwMode="auto">
          <a:xfrm>
            <a:off x="0" y="0"/>
            <a:ext cx="7315200" cy="9601200"/>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
        <p:nvSpPr>
          <p:cNvPr id="40964" name="AutoShape 3"/>
          <p:cNvSpPr>
            <a:spLocks noChangeArrowheads="1"/>
          </p:cNvSpPr>
          <p:nvPr/>
        </p:nvSpPr>
        <p:spPr bwMode="auto">
          <a:xfrm>
            <a:off x="0" y="0"/>
            <a:ext cx="7315200" cy="9601200"/>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
        <p:nvSpPr>
          <p:cNvPr id="3076" name="Rectangle 4"/>
          <p:cNvSpPr>
            <a:spLocks noGrp="1" noChangeArrowheads="1"/>
          </p:cNvSpPr>
          <p:nvPr>
            <p:ph type="hdr"/>
          </p:nvPr>
        </p:nvSpPr>
        <p:spPr bwMode="auto">
          <a:xfrm>
            <a:off x="0" y="0"/>
            <a:ext cx="3165475" cy="474663"/>
          </a:xfrm>
          <a:prstGeom prst="rect">
            <a:avLst/>
          </a:prstGeom>
          <a:noFill/>
          <a:ln w="9525">
            <a:noFill/>
            <a:round/>
            <a:headEnd/>
            <a:tailEnd/>
          </a:ln>
          <a:effectLst/>
        </p:spPr>
        <p:txBody>
          <a:bodyPr vert="horz" wrap="square" lIns="99000" tIns="49680" rIns="99000" bIns="49680" numCol="1" anchor="t" anchorCtr="0" compatLnSpc="1">
            <a:prstTxWarp prst="textNoShape">
              <a:avLst/>
            </a:prstTxWarp>
          </a:bodyPr>
          <a:lstStyle>
            <a:lvl1pPr>
              <a:buSzPct val="45000"/>
              <a:buFont typeface="Wingdings" charset="2"/>
              <a:buNone/>
              <a:tabLst>
                <a:tab pos="723900" algn="l"/>
                <a:tab pos="1447800" algn="l"/>
                <a:tab pos="2171700" algn="l"/>
                <a:tab pos="2895600" algn="l"/>
              </a:tabLst>
              <a:defRPr sz="1300">
                <a:solidFill>
                  <a:srgbClr val="000000"/>
                </a:solidFill>
                <a:latin typeface="Times New Roman" charset="0"/>
                <a:ea typeface="DejaVu LGC Sans" charset="0"/>
                <a:cs typeface="DejaVu LGC Sans" charset="0"/>
              </a:defRPr>
            </a:lvl1pPr>
          </a:lstStyle>
          <a:p>
            <a:pPr>
              <a:defRPr/>
            </a:pPr>
            <a:endParaRPr lang="en-US"/>
          </a:p>
        </p:txBody>
      </p:sp>
      <p:sp>
        <p:nvSpPr>
          <p:cNvPr id="3077" name="Rectangle 5"/>
          <p:cNvSpPr>
            <a:spLocks noGrp="1" noChangeArrowheads="1"/>
          </p:cNvSpPr>
          <p:nvPr>
            <p:ph type="dt"/>
          </p:nvPr>
        </p:nvSpPr>
        <p:spPr bwMode="auto">
          <a:xfrm>
            <a:off x="4143375" y="0"/>
            <a:ext cx="3165475" cy="474663"/>
          </a:xfrm>
          <a:prstGeom prst="rect">
            <a:avLst/>
          </a:prstGeom>
          <a:noFill/>
          <a:ln w="9525">
            <a:noFill/>
            <a:round/>
            <a:headEnd/>
            <a:tailEnd/>
          </a:ln>
          <a:effectLst/>
        </p:spPr>
        <p:txBody>
          <a:bodyPr vert="horz" wrap="square" lIns="99000" tIns="49680" rIns="99000" bIns="49680" numCol="1" anchor="t" anchorCtr="0" compatLnSpc="1">
            <a:prstTxWarp prst="textNoShape">
              <a:avLst/>
            </a:prstTxWarp>
          </a:bodyPr>
          <a:lstStyle>
            <a:lvl1pPr algn="r">
              <a:buSzPct val="45000"/>
              <a:buFont typeface="Wingdings" charset="2"/>
              <a:buNone/>
              <a:tabLst>
                <a:tab pos="723900" algn="l"/>
                <a:tab pos="1447800" algn="l"/>
                <a:tab pos="2171700" algn="l"/>
                <a:tab pos="2895600" algn="l"/>
              </a:tabLst>
              <a:defRPr sz="1300">
                <a:solidFill>
                  <a:srgbClr val="000000"/>
                </a:solidFill>
                <a:latin typeface="Times New Roman" charset="0"/>
                <a:ea typeface="DejaVu LGC Sans" charset="0"/>
                <a:cs typeface="DejaVu LGC Sans" charset="0"/>
              </a:defRPr>
            </a:lvl1pPr>
          </a:lstStyle>
          <a:p>
            <a:pPr>
              <a:defRPr/>
            </a:pPr>
            <a:endParaRPr lang="en-US"/>
          </a:p>
        </p:txBody>
      </p:sp>
      <p:sp>
        <p:nvSpPr>
          <p:cNvPr id="40967" name="Rectangle 6"/>
          <p:cNvSpPr>
            <a:spLocks noGrp="1" noRot="1" noChangeAspect="1" noChangeArrowheads="1"/>
          </p:cNvSpPr>
          <p:nvPr>
            <p:ph type="sldImg"/>
          </p:nvPr>
        </p:nvSpPr>
        <p:spPr bwMode="auto">
          <a:xfrm>
            <a:off x="461963" y="720725"/>
            <a:ext cx="6391275" cy="3595688"/>
          </a:xfrm>
          <a:prstGeom prst="rect">
            <a:avLst/>
          </a:prstGeom>
          <a:solidFill>
            <a:srgbClr val="FFFFFF"/>
          </a:solidFill>
          <a:ln w="9360">
            <a:solidFill>
              <a:srgbClr val="000000"/>
            </a:solidFill>
            <a:miter lim="800000"/>
            <a:headEnd/>
            <a:tailEnd/>
          </a:ln>
        </p:spPr>
      </p:sp>
      <p:sp>
        <p:nvSpPr>
          <p:cNvPr id="3079" name="Rectangle 7"/>
          <p:cNvSpPr>
            <a:spLocks noGrp="1" noChangeArrowheads="1"/>
          </p:cNvSpPr>
          <p:nvPr>
            <p:ph type="body"/>
          </p:nvPr>
        </p:nvSpPr>
        <p:spPr bwMode="auto">
          <a:xfrm>
            <a:off x="731838" y="4559300"/>
            <a:ext cx="5846762" cy="4316413"/>
          </a:xfrm>
          <a:prstGeom prst="rect">
            <a:avLst/>
          </a:prstGeom>
          <a:noFill/>
          <a:ln w="9525">
            <a:noFill/>
            <a:round/>
            <a:headEnd/>
            <a:tailEnd/>
          </a:ln>
          <a:effectLst/>
        </p:spPr>
        <p:txBody>
          <a:bodyPr vert="horz" wrap="square" lIns="99000" tIns="49680" rIns="99000" bIns="49680" numCol="1" anchor="t" anchorCtr="0" compatLnSpc="1">
            <a:prstTxWarp prst="textNoShape">
              <a:avLst/>
            </a:prstTxWarp>
          </a:bodyPr>
          <a:lstStyle/>
          <a:p>
            <a:pPr lvl="0"/>
            <a:endParaRPr lang="en-US" noProof="0"/>
          </a:p>
        </p:txBody>
      </p:sp>
      <p:sp>
        <p:nvSpPr>
          <p:cNvPr id="3080" name="Rectangle 8"/>
          <p:cNvSpPr>
            <a:spLocks noGrp="1" noChangeArrowheads="1"/>
          </p:cNvSpPr>
          <p:nvPr>
            <p:ph type="ftr"/>
          </p:nvPr>
        </p:nvSpPr>
        <p:spPr bwMode="auto">
          <a:xfrm>
            <a:off x="0" y="9120188"/>
            <a:ext cx="3165475" cy="474662"/>
          </a:xfrm>
          <a:prstGeom prst="rect">
            <a:avLst/>
          </a:prstGeom>
          <a:noFill/>
          <a:ln w="9525">
            <a:noFill/>
            <a:round/>
            <a:headEnd/>
            <a:tailEnd/>
          </a:ln>
          <a:effectLst/>
        </p:spPr>
        <p:txBody>
          <a:bodyPr vert="horz" wrap="square" lIns="99000" tIns="49680" rIns="99000" bIns="49680" numCol="1" anchor="b" anchorCtr="0" compatLnSpc="1">
            <a:prstTxWarp prst="textNoShape">
              <a:avLst/>
            </a:prstTxWarp>
          </a:bodyPr>
          <a:lstStyle>
            <a:lvl1pPr>
              <a:buSzPct val="45000"/>
              <a:buFont typeface="Wingdings" charset="2"/>
              <a:buNone/>
              <a:tabLst>
                <a:tab pos="723900" algn="l"/>
                <a:tab pos="1447800" algn="l"/>
                <a:tab pos="2171700" algn="l"/>
                <a:tab pos="2895600" algn="l"/>
              </a:tabLst>
              <a:defRPr sz="1300">
                <a:solidFill>
                  <a:srgbClr val="000000"/>
                </a:solidFill>
                <a:latin typeface="Times New Roman" charset="0"/>
                <a:ea typeface="DejaVu LGC Sans" charset="0"/>
                <a:cs typeface="DejaVu LGC Sans" charset="0"/>
              </a:defRPr>
            </a:lvl1pPr>
          </a:lstStyle>
          <a:p>
            <a:pPr>
              <a:defRPr/>
            </a:pPr>
            <a:endParaRPr lang="en-US"/>
          </a:p>
        </p:txBody>
      </p:sp>
      <p:sp>
        <p:nvSpPr>
          <p:cNvPr id="3081" name="Rectangle 9"/>
          <p:cNvSpPr>
            <a:spLocks noGrp="1" noChangeArrowheads="1"/>
          </p:cNvSpPr>
          <p:nvPr>
            <p:ph type="sldNum"/>
          </p:nvPr>
        </p:nvSpPr>
        <p:spPr bwMode="auto">
          <a:xfrm>
            <a:off x="4143375" y="9120188"/>
            <a:ext cx="3165475" cy="474662"/>
          </a:xfrm>
          <a:prstGeom prst="rect">
            <a:avLst/>
          </a:prstGeom>
          <a:noFill/>
          <a:ln w="9525">
            <a:noFill/>
            <a:round/>
            <a:headEnd/>
            <a:tailEnd/>
          </a:ln>
          <a:effectLst/>
        </p:spPr>
        <p:txBody>
          <a:bodyPr vert="horz" wrap="square" lIns="99000" tIns="49680" rIns="99000" bIns="49680" numCol="1" anchor="b" anchorCtr="0" compatLnSpc="1">
            <a:prstTxWarp prst="textNoShape">
              <a:avLst/>
            </a:prstTxWarp>
          </a:bodyPr>
          <a:lstStyle>
            <a:lvl1pPr algn="r">
              <a:buSzPct val="45000"/>
              <a:buFont typeface="Wingdings" charset="2"/>
              <a:buNone/>
              <a:tabLst>
                <a:tab pos="723900" algn="l"/>
                <a:tab pos="1447800" algn="l"/>
                <a:tab pos="2171700" algn="l"/>
                <a:tab pos="2895600" algn="l"/>
              </a:tabLst>
              <a:defRPr sz="1300">
                <a:solidFill>
                  <a:srgbClr val="000000"/>
                </a:solidFill>
                <a:latin typeface="Times New Roman" charset="0"/>
                <a:ea typeface="DejaVu LGC Sans" charset="0"/>
                <a:cs typeface="DejaVu LGC Sans" charset="0"/>
              </a:defRPr>
            </a:lvl1pPr>
          </a:lstStyle>
          <a:p>
            <a:pPr>
              <a:defRPr/>
            </a:pPr>
            <a:fld id="{C3546CF7-A194-45C3-A85B-C450ED91A595}" type="slidenum">
              <a:rPr lang="en-US"/>
              <a:pPr>
                <a:defRPr/>
              </a:pPr>
              <a:t>‹#›</a:t>
            </a:fld>
            <a:endParaRPr lang="en-US"/>
          </a:p>
        </p:txBody>
      </p:sp>
    </p:spTree>
    <p:extLst>
      <p:ext uri="{BB962C8B-B14F-4D97-AF65-F5344CB8AC3E}">
        <p14:creationId xmlns:p14="http://schemas.microsoft.com/office/powerpoint/2010/main" val="36730047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S PGothic" pitchFamily="34" charset="-128"/>
        <a:cs typeface="ＭＳ Ｐゴシック" charset="-128"/>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S PGothic" pitchFamily="34"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S PGothic" pitchFamily="34"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S PGothic" pitchFamily="34"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lgn="ctr">
              <a:defRPr baseline="0"/>
            </a:lvl1pPr>
          </a:lstStyle>
          <a:p>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lumMod val="65000"/>
                    <a:lumOff val="35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7" name="Rectangle 5"/>
          <p:cNvSpPr txBox="1">
            <a:spLocks noChangeArrowheads="1"/>
          </p:cNvSpPr>
          <p:nvPr userDrawn="1"/>
        </p:nvSpPr>
        <p:spPr bwMode="auto">
          <a:xfrm>
            <a:off x="10261600" y="6243639"/>
            <a:ext cx="1314451" cy="452437"/>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defPPr>
              <a:defRPr lang="en-GB"/>
            </a:defPPr>
            <a:lvl1pPr algn="r" defTabSz="457200" rtl="0" fontAlgn="base">
              <a:spcBef>
                <a:spcPct val="0"/>
              </a:spcBef>
              <a:spcAft>
                <a:spcPct val="0"/>
              </a:spcAft>
              <a:buClrTx/>
              <a:buSzPct val="100000"/>
              <a:buFontTx/>
              <a:buNone/>
              <a:defRPr kern="1200">
                <a:solidFill>
                  <a:srgbClr val="000000"/>
                </a:solidFill>
                <a:latin typeface="Arial" charset="0"/>
                <a:ea typeface="+mn-ea"/>
                <a:cs typeface="+mn-cs"/>
              </a:defRPr>
            </a:lvl1pPr>
            <a:lvl2pPr marL="742950" indent="-28575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2pPr>
            <a:lvl3pPr marL="11430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3pPr>
            <a:lvl4pPr marL="16002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4pPr>
            <a:lvl5pPr marL="20574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5pPr>
            <a:lvl6pPr marL="2286000" algn="l" defTabSz="914400" rtl="0" eaLnBrk="1" latinLnBrk="0" hangingPunct="1">
              <a:defRPr kern="1200">
                <a:solidFill>
                  <a:schemeClr val="bg1"/>
                </a:solidFill>
                <a:latin typeface="Arial" charset="0"/>
                <a:ea typeface="DejaVu LGC Sans" charset="0"/>
                <a:cs typeface="DejaVu LGC Sans" charset="0"/>
              </a:defRPr>
            </a:lvl6pPr>
            <a:lvl7pPr marL="2743200" algn="l" defTabSz="914400" rtl="0" eaLnBrk="1" latinLnBrk="0" hangingPunct="1">
              <a:defRPr kern="1200">
                <a:solidFill>
                  <a:schemeClr val="bg1"/>
                </a:solidFill>
                <a:latin typeface="Arial" charset="0"/>
                <a:ea typeface="DejaVu LGC Sans" charset="0"/>
                <a:cs typeface="DejaVu LGC Sans" charset="0"/>
              </a:defRPr>
            </a:lvl7pPr>
            <a:lvl8pPr marL="3200400" algn="l" defTabSz="914400" rtl="0" eaLnBrk="1" latinLnBrk="0" hangingPunct="1">
              <a:defRPr kern="1200">
                <a:solidFill>
                  <a:schemeClr val="bg1"/>
                </a:solidFill>
                <a:latin typeface="Arial" charset="0"/>
                <a:ea typeface="DejaVu LGC Sans" charset="0"/>
                <a:cs typeface="DejaVu LGC Sans" charset="0"/>
              </a:defRPr>
            </a:lvl8pPr>
            <a:lvl9pPr marL="3657600" algn="l" defTabSz="914400" rtl="0" eaLnBrk="1" latinLnBrk="0" hangingPunct="1">
              <a:defRPr kern="1200">
                <a:solidFill>
                  <a:schemeClr val="bg1"/>
                </a:solidFill>
                <a:latin typeface="Arial" charset="0"/>
                <a:ea typeface="DejaVu LGC Sans" charset="0"/>
                <a:cs typeface="DejaVu LGC Sans" charset="0"/>
              </a:defRPr>
            </a:lvl9pPr>
          </a:lstStyle>
          <a:p>
            <a:pPr>
              <a:defRPr/>
            </a:pPr>
            <a:fld id="{5E0127AB-56F0-4C4C-B69D-62B61AF9473F}" type="slidenum">
              <a:rPr lang="en-US" smtClean="0"/>
              <a:pPr>
                <a:defRPr/>
              </a:pPr>
              <a:t>‹#›</a:t>
            </a:fld>
            <a:endParaRPr lang="en-US"/>
          </a:p>
        </p:txBody>
      </p:sp>
    </p:spTree>
    <p:extLst>
      <p:ext uri="{BB962C8B-B14F-4D97-AF65-F5344CB8AC3E}">
        <p14:creationId xmlns:p14="http://schemas.microsoft.com/office/powerpoint/2010/main" val="36730562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77814"/>
            <a:ext cx="11195051" cy="1017587"/>
          </a:xfrm>
        </p:spPr>
        <p:txBody>
          <a:bodyPr/>
          <a:lstStyle/>
          <a:p>
            <a:r>
              <a:rPr lang="en-US" dirty="0"/>
              <a:t>Click to edit Master title style</a:t>
            </a:r>
          </a:p>
        </p:txBody>
      </p:sp>
      <p:sp>
        <p:nvSpPr>
          <p:cNvPr id="3" name="Content Placeholder 2"/>
          <p:cNvSpPr>
            <a:spLocks noGrp="1"/>
          </p:cNvSpPr>
          <p:nvPr>
            <p:ph idx="1"/>
          </p:nvPr>
        </p:nvSpPr>
        <p:spPr>
          <a:xfrm>
            <a:off x="381000" y="1295401"/>
            <a:ext cx="11195051" cy="4830763"/>
          </a:xfrm>
        </p:spPr>
        <p:txBody>
          <a:bodyPr/>
          <a:lstStyle>
            <a:lvl1pPr marL="344488" indent="-344488">
              <a:buClr>
                <a:srgbClr val="CC9900"/>
              </a:buClr>
              <a:buFont typeface="Wingdings" panose="05000000000000000000" pitchFamily="2" charset="2"/>
              <a:buChar char="§"/>
              <a:defRPr/>
            </a:lvl1pPr>
            <a:lvl2pPr marL="795338" indent="-338138">
              <a:buClr>
                <a:srgbClr val="3B812F"/>
              </a:buClr>
              <a:buSzPct val="60000"/>
              <a:buFont typeface="Wingdings" panose="05000000000000000000" pitchFamily="2" charset="2"/>
              <a:buChar char="q"/>
              <a:defRPr/>
            </a:lvl2pPr>
            <a:lvl3pPr marL="1139825" indent="-225425">
              <a:buClr>
                <a:srgbClr val="CC9900"/>
              </a:buClr>
              <a:buFont typeface="Wingdings" panose="05000000000000000000" pitchFamily="2" charset="2"/>
              <a:buChar char="§"/>
              <a:defRPr/>
            </a:lvl3pPr>
            <a:lvl4pPr marL="1603375" indent="-231775">
              <a:buClr>
                <a:srgbClr val="3B812F"/>
              </a:buClr>
              <a:buSzPct val="60000"/>
              <a:buFont typeface="Wingdings" panose="05000000000000000000" pitchFamily="2" charset="2"/>
              <a:buChar char="q"/>
              <a:defRPr/>
            </a:lvl4pPr>
            <a:lvl5pPr marL="2054225" indent="-225425">
              <a:buClr>
                <a:srgbClr val="CC9900"/>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2005301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0"/>
            <a:ext cx="10363200" cy="1520825"/>
          </a:xfrm>
        </p:spPr>
        <p:txBody>
          <a:bodyPr anchor="ctr"/>
          <a:lstStyle>
            <a:lvl1pPr algn="ctr">
              <a:defRPr/>
            </a:lvl1pPr>
          </a:lstStyle>
          <a:p>
            <a:r>
              <a:rPr lang="en-US" dirty="0" smtClean="0"/>
              <a:t>Click to edit Master title style</a:t>
            </a:r>
            <a:endParaRPr lang="en-US" dirty="0"/>
          </a:p>
        </p:txBody>
      </p:sp>
    </p:spTree>
    <p:extLst>
      <p:ext uri="{BB962C8B-B14F-4D97-AF65-F5344CB8AC3E}">
        <p14:creationId xmlns:p14="http://schemas.microsoft.com/office/powerpoint/2010/main" val="4260299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381000" y="277814"/>
            <a:ext cx="11195051"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dirty="0"/>
              <a:t>Click to edit Master title style</a:t>
            </a:r>
          </a:p>
        </p:txBody>
      </p:sp>
      <p:sp>
        <p:nvSpPr>
          <p:cNvPr id="1027" name="Rectangle 2"/>
          <p:cNvSpPr>
            <a:spLocks noGrp="1" noChangeArrowheads="1"/>
          </p:cNvSpPr>
          <p:nvPr>
            <p:ph type="body" idx="1"/>
          </p:nvPr>
        </p:nvSpPr>
        <p:spPr bwMode="auto">
          <a:xfrm>
            <a:off x="381000" y="1600201"/>
            <a:ext cx="11195051" cy="464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Freeform 6"/>
          <p:cNvSpPr>
            <a:spLocks noChangeArrowheads="1"/>
          </p:cNvSpPr>
          <p:nvPr/>
        </p:nvSpPr>
        <p:spPr bwMode="auto">
          <a:xfrm>
            <a:off x="304800" y="228600"/>
            <a:ext cx="111760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80">
            <a:solidFill>
              <a:srgbClr val="CC99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31" name="Line 7"/>
          <p:cNvSpPr>
            <a:spLocks noChangeShapeType="1"/>
          </p:cNvSpPr>
          <p:nvPr/>
        </p:nvSpPr>
        <p:spPr bwMode="auto">
          <a:xfrm flipV="1">
            <a:off x="304800" y="6324599"/>
            <a:ext cx="11176000" cy="0"/>
          </a:xfrm>
          <a:prstGeom prst="line">
            <a:avLst/>
          </a:prstGeom>
          <a:noFill/>
          <a:ln w="19080">
            <a:solidFill>
              <a:srgbClr val="CC99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 name="Rectangle 4"/>
          <p:cNvSpPr txBox="1">
            <a:spLocks noChangeArrowheads="1"/>
          </p:cNvSpPr>
          <p:nvPr userDrawn="1"/>
        </p:nvSpPr>
        <p:spPr bwMode="auto">
          <a:xfrm>
            <a:off x="381000" y="6248400"/>
            <a:ext cx="9448800" cy="452438"/>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defPPr>
              <a:defRPr lang="en-GB"/>
            </a:defPPr>
            <a:lvl1pPr algn="ctr" defTabSz="457200" rtl="0" fontAlgn="base">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kern="1200">
                <a:solidFill>
                  <a:srgbClr val="000000"/>
                </a:solidFill>
                <a:latin typeface="Arial" charset="0"/>
                <a:ea typeface="+mn-ea"/>
                <a:cs typeface="+mn-cs"/>
              </a:defRPr>
            </a:lvl1pPr>
            <a:lvl2pPr marL="742950" indent="-28575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2pPr>
            <a:lvl3pPr marL="11430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3pPr>
            <a:lvl4pPr marL="16002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4pPr>
            <a:lvl5pPr marL="20574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5pPr>
            <a:lvl6pPr marL="2286000" algn="l" defTabSz="914400" rtl="0" eaLnBrk="1" latinLnBrk="0" hangingPunct="1">
              <a:defRPr kern="1200">
                <a:solidFill>
                  <a:schemeClr val="bg1"/>
                </a:solidFill>
                <a:latin typeface="Arial" charset="0"/>
                <a:ea typeface="DejaVu LGC Sans" charset="0"/>
                <a:cs typeface="DejaVu LGC Sans" charset="0"/>
              </a:defRPr>
            </a:lvl6pPr>
            <a:lvl7pPr marL="2743200" algn="l" defTabSz="914400" rtl="0" eaLnBrk="1" latinLnBrk="0" hangingPunct="1">
              <a:defRPr kern="1200">
                <a:solidFill>
                  <a:schemeClr val="bg1"/>
                </a:solidFill>
                <a:latin typeface="Arial" charset="0"/>
                <a:ea typeface="DejaVu LGC Sans" charset="0"/>
                <a:cs typeface="DejaVu LGC Sans" charset="0"/>
              </a:defRPr>
            </a:lvl7pPr>
            <a:lvl8pPr marL="3200400" algn="l" defTabSz="914400" rtl="0" eaLnBrk="1" latinLnBrk="0" hangingPunct="1">
              <a:defRPr kern="1200">
                <a:solidFill>
                  <a:schemeClr val="bg1"/>
                </a:solidFill>
                <a:latin typeface="Arial" charset="0"/>
                <a:ea typeface="DejaVu LGC Sans" charset="0"/>
                <a:cs typeface="DejaVu LGC Sans" charset="0"/>
              </a:defRPr>
            </a:lvl8pPr>
            <a:lvl9pPr marL="3657600" algn="l" defTabSz="914400" rtl="0" eaLnBrk="1" latinLnBrk="0" hangingPunct="1">
              <a:defRPr kern="1200">
                <a:solidFill>
                  <a:schemeClr val="bg1"/>
                </a:solidFill>
                <a:latin typeface="Arial" charset="0"/>
                <a:ea typeface="DejaVu LGC Sans" charset="0"/>
                <a:cs typeface="DejaVu LGC Sans" charset="0"/>
              </a:defRPr>
            </a:lvl9pPr>
          </a:lstStyle>
          <a:p>
            <a:pPr marL="0" marR="0" lvl="0" indent="0" algn="l" rtl="0">
              <a:spcBef>
                <a:spcPts val="0"/>
              </a:spcBef>
              <a:spcAft>
                <a:spcPts val="0"/>
              </a:spcAft>
              <a:buClr>
                <a:srgbClr val="000000"/>
              </a:buClr>
              <a:buSzPts val="1600"/>
              <a:buFont typeface="Times New Roman"/>
              <a:buNone/>
            </a:pPr>
            <a:r>
              <a:rPr lang="en-US" sz="1600" dirty="0" smtClean="0">
                <a:solidFill>
                  <a:srgbClr val="000000"/>
                </a:solidFill>
                <a:latin typeface="Arial"/>
                <a:ea typeface="Arial"/>
                <a:cs typeface="Arial"/>
                <a:sym typeface="Arial"/>
              </a:rPr>
              <a:t>All materials copyright UMBC and Dr.</a:t>
            </a:r>
            <a:r>
              <a:rPr lang="en-US" sz="1600" dirty="0" smtClean="0"/>
              <a:t> Katherin</a:t>
            </a:r>
            <a:r>
              <a:rPr lang="en-US" sz="1600" baseline="0" dirty="0" smtClean="0"/>
              <a:t>e </a:t>
            </a:r>
            <a:r>
              <a:rPr lang="en-US" sz="1600" dirty="0" smtClean="0"/>
              <a:t>Gibson</a:t>
            </a:r>
            <a:r>
              <a:rPr lang="en-US" sz="1600" dirty="0" smtClean="0">
                <a:solidFill>
                  <a:srgbClr val="000000"/>
                </a:solidFill>
                <a:latin typeface="Arial"/>
                <a:ea typeface="Arial"/>
                <a:cs typeface="Arial"/>
                <a:sym typeface="Arial"/>
              </a:rPr>
              <a:t> unless otherwise noted</a:t>
            </a:r>
            <a:endParaRPr lang="en-US" sz="1600" dirty="0"/>
          </a:p>
        </p:txBody>
      </p:sp>
      <p:sp>
        <p:nvSpPr>
          <p:cNvPr id="9" name="Rectangle 5"/>
          <p:cNvSpPr txBox="1">
            <a:spLocks noChangeArrowheads="1"/>
          </p:cNvSpPr>
          <p:nvPr userDrawn="1"/>
        </p:nvSpPr>
        <p:spPr bwMode="auto">
          <a:xfrm>
            <a:off x="10261600" y="6243639"/>
            <a:ext cx="1314451" cy="452437"/>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defPPr>
              <a:defRPr lang="en-GB"/>
            </a:defPPr>
            <a:lvl1pPr algn="r" defTabSz="457200" rtl="0" fontAlgn="base">
              <a:spcBef>
                <a:spcPct val="0"/>
              </a:spcBef>
              <a:spcAft>
                <a:spcPct val="0"/>
              </a:spcAft>
              <a:buClrTx/>
              <a:buSzPct val="100000"/>
              <a:buFontTx/>
              <a:buNone/>
              <a:defRPr kern="1200">
                <a:solidFill>
                  <a:srgbClr val="000000"/>
                </a:solidFill>
                <a:latin typeface="Arial" charset="0"/>
                <a:ea typeface="+mn-ea"/>
                <a:cs typeface="+mn-cs"/>
              </a:defRPr>
            </a:lvl1pPr>
            <a:lvl2pPr marL="742950" indent="-28575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2pPr>
            <a:lvl3pPr marL="11430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3pPr>
            <a:lvl4pPr marL="16002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4pPr>
            <a:lvl5pPr marL="20574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5pPr>
            <a:lvl6pPr marL="2286000" algn="l" defTabSz="914400" rtl="0" eaLnBrk="1" latinLnBrk="0" hangingPunct="1">
              <a:defRPr kern="1200">
                <a:solidFill>
                  <a:schemeClr val="bg1"/>
                </a:solidFill>
                <a:latin typeface="Arial" charset="0"/>
                <a:ea typeface="DejaVu LGC Sans" charset="0"/>
                <a:cs typeface="DejaVu LGC Sans" charset="0"/>
              </a:defRPr>
            </a:lvl6pPr>
            <a:lvl7pPr marL="2743200" algn="l" defTabSz="914400" rtl="0" eaLnBrk="1" latinLnBrk="0" hangingPunct="1">
              <a:defRPr kern="1200">
                <a:solidFill>
                  <a:schemeClr val="bg1"/>
                </a:solidFill>
                <a:latin typeface="Arial" charset="0"/>
                <a:ea typeface="DejaVu LGC Sans" charset="0"/>
                <a:cs typeface="DejaVu LGC Sans" charset="0"/>
              </a:defRPr>
            </a:lvl7pPr>
            <a:lvl8pPr marL="3200400" algn="l" defTabSz="914400" rtl="0" eaLnBrk="1" latinLnBrk="0" hangingPunct="1">
              <a:defRPr kern="1200">
                <a:solidFill>
                  <a:schemeClr val="bg1"/>
                </a:solidFill>
                <a:latin typeface="Arial" charset="0"/>
                <a:ea typeface="DejaVu LGC Sans" charset="0"/>
                <a:cs typeface="DejaVu LGC Sans" charset="0"/>
              </a:defRPr>
            </a:lvl8pPr>
            <a:lvl9pPr marL="3657600" algn="l" defTabSz="914400" rtl="0" eaLnBrk="1" latinLnBrk="0" hangingPunct="1">
              <a:defRPr kern="1200">
                <a:solidFill>
                  <a:schemeClr val="bg1"/>
                </a:solidFill>
                <a:latin typeface="Arial" charset="0"/>
                <a:ea typeface="DejaVu LGC Sans" charset="0"/>
                <a:cs typeface="DejaVu LGC Sans" charset="0"/>
              </a:defRPr>
            </a:lvl9pPr>
          </a:lstStyle>
          <a:p>
            <a:pPr>
              <a:defRPr/>
            </a:pPr>
            <a:fld id="{5E0127AB-56F0-4C4C-B69D-62B61AF9473F}"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Lst>
  <p:timing>
    <p:tnLst>
      <p:par>
        <p:cTn id="1" dur="indefinite" restart="never" nodeType="tmRoot"/>
      </p:par>
    </p:tnLst>
  </p:timing>
  <p:hf hdr="0" dt="0"/>
  <p:txStyles>
    <p:titleStyle>
      <a:lvl1pPr algn="l" defTabSz="457200" rtl="0" eaLnBrk="0" fontAlgn="base" hangingPunct="0">
        <a:spcBef>
          <a:spcPct val="0"/>
        </a:spcBef>
        <a:spcAft>
          <a:spcPct val="0"/>
        </a:spcAft>
        <a:buClr>
          <a:srgbClr val="000000"/>
        </a:buClr>
        <a:buSzPct val="100000"/>
        <a:buFont typeface="Times New Roman" pitchFamily="18" charset="0"/>
        <a:defRPr sz="4800" b="1">
          <a:solidFill>
            <a:srgbClr val="006633"/>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28" charset="0"/>
          <a:ea typeface="DejaVu LGC Sans" charset="0"/>
          <a:cs typeface="DejaVu LGC Sans" charset="0"/>
        </a:defRPr>
      </a:lvl2pPr>
      <a:lvl3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28" charset="0"/>
          <a:ea typeface="DejaVu LGC Sans" charset="0"/>
          <a:cs typeface="DejaVu LGC Sans" charset="0"/>
        </a:defRPr>
      </a:lvl3pPr>
      <a:lvl4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28" charset="0"/>
          <a:ea typeface="DejaVu LGC Sans" charset="0"/>
          <a:cs typeface="DejaVu LGC Sans" charset="0"/>
        </a:defRPr>
      </a:lvl4pPr>
      <a:lvl5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28" charset="0"/>
          <a:ea typeface="DejaVu LGC Sans" charset="0"/>
          <a:cs typeface="DejaVu LGC Sans" charset="0"/>
        </a:defRPr>
      </a:lvl5pPr>
      <a:lvl6pPr marL="2514600" indent="-228600" algn="l" defTabSz="457200" rtl="0" fontAlgn="base">
        <a:spcBef>
          <a:spcPct val="0"/>
        </a:spcBef>
        <a:spcAft>
          <a:spcPct val="0"/>
        </a:spcAft>
        <a:buClr>
          <a:srgbClr val="000000"/>
        </a:buClr>
        <a:buSzPct val="100000"/>
        <a:buFont typeface="Times New Roman" pitchFamily="18" charset="0"/>
        <a:defRPr sz="4200">
          <a:solidFill>
            <a:srgbClr val="006633"/>
          </a:solidFill>
          <a:latin typeface="Garamond" pitchFamily="28" charset="0"/>
          <a:ea typeface="DejaVu LGC Sans" charset="0"/>
          <a:cs typeface="DejaVu LGC Sans" charset="0"/>
        </a:defRPr>
      </a:lvl6pPr>
      <a:lvl7pPr marL="2971800" indent="-228600" algn="l" defTabSz="457200" rtl="0" fontAlgn="base">
        <a:spcBef>
          <a:spcPct val="0"/>
        </a:spcBef>
        <a:spcAft>
          <a:spcPct val="0"/>
        </a:spcAft>
        <a:buClr>
          <a:srgbClr val="000000"/>
        </a:buClr>
        <a:buSzPct val="100000"/>
        <a:buFont typeface="Times New Roman" pitchFamily="18" charset="0"/>
        <a:defRPr sz="4200">
          <a:solidFill>
            <a:srgbClr val="006633"/>
          </a:solidFill>
          <a:latin typeface="Garamond" pitchFamily="28" charset="0"/>
          <a:ea typeface="DejaVu LGC Sans" charset="0"/>
          <a:cs typeface="DejaVu LGC Sans" charset="0"/>
        </a:defRPr>
      </a:lvl7pPr>
      <a:lvl8pPr marL="3429000" indent="-228600" algn="l" defTabSz="457200" rtl="0" fontAlgn="base">
        <a:spcBef>
          <a:spcPct val="0"/>
        </a:spcBef>
        <a:spcAft>
          <a:spcPct val="0"/>
        </a:spcAft>
        <a:buClr>
          <a:srgbClr val="000000"/>
        </a:buClr>
        <a:buSzPct val="100000"/>
        <a:buFont typeface="Times New Roman" pitchFamily="18" charset="0"/>
        <a:defRPr sz="4200">
          <a:solidFill>
            <a:srgbClr val="006633"/>
          </a:solidFill>
          <a:latin typeface="Garamond" pitchFamily="28" charset="0"/>
          <a:ea typeface="DejaVu LGC Sans" charset="0"/>
          <a:cs typeface="DejaVu LGC Sans" charset="0"/>
        </a:defRPr>
      </a:lvl8pPr>
      <a:lvl9pPr marL="3886200" indent="-228600" algn="l" defTabSz="457200" rtl="0" fontAlgn="base">
        <a:spcBef>
          <a:spcPct val="0"/>
        </a:spcBef>
        <a:spcAft>
          <a:spcPct val="0"/>
        </a:spcAft>
        <a:buClr>
          <a:srgbClr val="000000"/>
        </a:buClr>
        <a:buSzPct val="100000"/>
        <a:buFont typeface="Times New Roman" pitchFamily="18" charset="0"/>
        <a:defRPr sz="4200">
          <a:solidFill>
            <a:srgbClr val="006633"/>
          </a:solidFill>
          <a:latin typeface="Garamond" pitchFamily="28" charset="0"/>
          <a:ea typeface="DejaVu LGC Sans" charset="0"/>
          <a:cs typeface="DejaVu LGC Sans" charset="0"/>
        </a:defRPr>
      </a:lvl9pPr>
    </p:titleStyle>
    <p:bodyStyle>
      <a:lvl1pPr marL="342900" indent="-342900" algn="l" defTabSz="457200" rtl="0" eaLnBrk="0" fontAlgn="base" hangingPunct="0">
        <a:spcBef>
          <a:spcPts val="750"/>
        </a:spcBef>
        <a:spcAft>
          <a:spcPct val="0"/>
        </a:spcAft>
        <a:buClr>
          <a:srgbClr val="000000"/>
        </a:buClr>
        <a:buSzPct val="100000"/>
        <a:buFont typeface="Times New Roman" pitchFamily="18" charset="0"/>
        <a:defRPr sz="3000">
          <a:solidFill>
            <a:srgbClr val="000000"/>
          </a:solidFill>
          <a:latin typeface="+mn-lt"/>
          <a:ea typeface="+mn-ea"/>
          <a:cs typeface="+mn-cs"/>
        </a:defRPr>
      </a:lvl1pPr>
      <a:lvl2pPr marL="742950" indent="-285750" algn="l" defTabSz="457200" rtl="0" eaLnBrk="0" fontAlgn="base" hangingPunct="0">
        <a:spcBef>
          <a:spcPts val="650"/>
        </a:spcBef>
        <a:spcAft>
          <a:spcPct val="0"/>
        </a:spcAft>
        <a:buClr>
          <a:srgbClr val="000000"/>
        </a:buClr>
        <a:buSzPct val="100000"/>
        <a:buFont typeface="Times New Roman" pitchFamily="18" charset="0"/>
        <a:defRPr sz="2600">
          <a:solidFill>
            <a:srgbClr val="000000"/>
          </a:solidFill>
          <a:latin typeface="+mn-lt"/>
          <a:ea typeface="+mn-ea"/>
          <a:cs typeface="+mn-cs"/>
        </a:defRPr>
      </a:lvl2pPr>
      <a:lvl3pPr marL="1143000" indent="-228600" algn="l" defTabSz="457200" rtl="0" eaLnBrk="0" fontAlgn="base" hangingPunct="0">
        <a:spcBef>
          <a:spcPts val="550"/>
        </a:spcBef>
        <a:spcAft>
          <a:spcPct val="0"/>
        </a:spcAft>
        <a:buClr>
          <a:srgbClr val="000000"/>
        </a:buClr>
        <a:buSzPct val="100000"/>
        <a:buFont typeface="Times New Roman" pitchFamily="18" charset="0"/>
        <a:defRPr sz="22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57200"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6pPr>
      <a:lvl7pPr marL="2971800" indent="-228600" algn="l" defTabSz="457200"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7pPr>
      <a:lvl8pPr marL="3429000" indent="-228600" algn="l" defTabSz="457200"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8pPr>
      <a:lvl9pPr marL="3886200" indent="-228600" algn="l" defTabSz="457200"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CMSC 426</a:t>
            </a:r>
            <a:br>
              <a:rPr lang="en-US" dirty="0"/>
            </a:br>
            <a:r>
              <a:rPr lang="en-US" dirty="0"/>
              <a:t>Principles of Computer Security</a:t>
            </a:r>
          </a:p>
        </p:txBody>
      </p:sp>
      <p:sp>
        <p:nvSpPr>
          <p:cNvPr id="5" name="Subtitle 4"/>
          <p:cNvSpPr>
            <a:spLocks noGrp="1"/>
          </p:cNvSpPr>
          <p:nvPr>
            <p:ph type="subTitle" idx="1"/>
          </p:nvPr>
        </p:nvSpPr>
        <p:spPr/>
        <p:txBody>
          <a:bodyPr/>
          <a:lstStyle/>
          <a:p>
            <a:pPr lvl="0">
              <a:spcBef>
                <a:spcPts val="0"/>
              </a:spcBef>
              <a:spcAft>
                <a:spcPts val="0"/>
              </a:spcAft>
              <a:buSzPts val="3000"/>
            </a:pPr>
            <a:r>
              <a:rPr lang="en-US" dirty="0" smtClean="0"/>
              <a:t>Network Attacks</a:t>
            </a:r>
            <a:endParaRPr lang="en-US" dirty="0"/>
          </a:p>
        </p:txBody>
      </p:sp>
    </p:spTree>
    <p:extLst>
      <p:ext uri="{BB962C8B-B14F-4D97-AF65-F5344CB8AC3E}">
        <p14:creationId xmlns:p14="http://schemas.microsoft.com/office/powerpoint/2010/main" val="19382844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Layer Attacks: IP Spoofing</a:t>
            </a:r>
            <a:endParaRPr lang="en-US" dirty="0"/>
          </a:p>
        </p:txBody>
      </p:sp>
      <p:sp>
        <p:nvSpPr>
          <p:cNvPr id="3" name="Content Placeholder 2"/>
          <p:cNvSpPr>
            <a:spLocks noGrp="1"/>
          </p:cNvSpPr>
          <p:nvPr>
            <p:ph idx="1"/>
          </p:nvPr>
        </p:nvSpPr>
        <p:spPr/>
        <p:txBody>
          <a:bodyPr/>
          <a:lstStyle/>
          <a:p>
            <a:r>
              <a:rPr lang="en-US" dirty="0" smtClean="0"/>
              <a:t>IP address spoofing</a:t>
            </a:r>
          </a:p>
          <a:p>
            <a:pPr lvl="1"/>
            <a:r>
              <a:rPr lang="en-US" dirty="0" smtClean="0"/>
              <a:t>Source address in an IP packet is spoofed</a:t>
            </a:r>
          </a:p>
          <a:p>
            <a:pPr lvl="1"/>
            <a:r>
              <a:rPr lang="en-US" dirty="0" smtClean="0"/>
              <a:t>Attacker will not receive any returned messages</a:t>
            </a:r>
          </a:p>
          <a:p>
            <a:pPr lvl="1"/>
            <a:endParaRPr lang="en-US" dirty="0"/>
          </a:p>
          <a:p>
            <a:r>
              <a:rPr lang="en-US" dirty="0" smtClean="0"/>
              <a:t>Multiple uses (some are even legitimate)</a:t>
            </a:r>
          </a:p>
          <a:p>
            <a:pPr lvl="1"/>
            <a:r>
              <a:rPr lang="en-US" dirty="0" smtClean="0"/>
              <a:t>Use a trusted IP address to authenticate to a network</a:t>
            </a:r>
          </a:p>
          <a:p>
            <a:pPr lvl="1"/>
            <a:r>
              <a:rPr lang="en-US" dirty="0" smtClean="0"/>
              <a:t>Use different IP addresses in a denial-of-service attack to make it difficult for the victim to filter the messages based on IP address</a:t>
            </a:r>
          </a:p>
          <a:p>
            <a:pPr lvl="2"/>
            <a:r>
              <a:rPr lang="en-US" sz="2400" dirty="0" smtClean="0"/>
              <a:t>A similar tactic is used when a network, website, or service is </a:t>
            </a:r>
            <a:br>
              <a:rPr lang="en-US" sz="2400" dirty="0" smtClean="0"/>
            </a:br>
            <a:r>
              <a:rPr lang="en-US" sz="2400" dirty="0" smtClean="0"/>
              <a:t>having a performance test run on it</a:t>
            </a:r>
          </a:p>
          <a:p>
            <a:pPr lvl="1"/>
            <a:endParaRPr lang="en-US" dirty="0"/>
          </a:p>
        </p:txBody>
      </p:sp>
    </p:spTree>
    <p:extLst>
      <p:ext uri="{BB962C8B-B14F-4D97-AF65-F5344CB8AC3E}">
        <p14:creationId xmlns:p14="http://schemas.microsoft.com/office/powerpoint/2010/main" val="1339126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 Layer Attacks</a:t>
            </a:r>
            <a:endParaRPr lang="en-US" dirty="0"/>
          </a:p>
        </p:txBody>
      </p:sp>
    </p:spTree>
    <p:extLst>
      <p:ext uri="{BB962C8B-B14F-4D97-AF65-F5344CB8AC3E}">
        <p14:creationId xmlns:p14="http://schemas.microsoft.com/office/powerpoint/2010/main" val="38089910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 Layer Attacks: Prediction</a:t>
            </a:r>
            <a:endParaRPr lang="en-US" dirty="0"/>
          </a:p>
        </p:txBody>
      </p:sp>
      <p:sp>
        <p:nvSpPr>
          <p:cNvPr id="3" name="Content Placeholder 2"/>
          <p:cNvSpPr>
            <a:spLocks noGrp="1"/>
          </p:cNvSpPr>
          <p:nvPr>
            <p:ph idx="1"/>
          </p:nvPr>
        </p:nvSpPr>
        <p:spPr>
          <a:xfrm>
            <a:off x="381000" y="1295401"/>
            <a:ext cx="11430000" cy="4830763"/>
          </a:xfrm>
        </p:spPr>
        <p:txBody>
          <a:bodyPr/>
          <a:lstStyle/>
          <a:p>
            <a:r>
              <a:rPr lang="en-US" dirty="0" smtClean="0"/>
              <a:t>In </a:t>
            </a:r>
            <a:r>
              <a:rPr lang="en-US" dirty="0"/>
              <a:t>TCP’s three-way handshake, there is a sequence number, used </a:t>
            </a:r>
            <a:r>
              <a:rPr lang="en-US" dirty="0" smtClean="0"/>
              <a:t>to </a:t>
            </a:r>
            <a:r>
              <a:rPr lang="en-US" dirty="0"/>
              <a:t>assure that the packets were transmitted chronologically</a:t>
            </a:r>
          </a:p>
          <a:p>
            <a:pPr lvl="1"/>
            <a:r>
              <a:rPr lang="en-US" dirty="0"/>
              <a:t>Client:	SYN 		</a:t>
            </a:r>
            <a:r>
              <a:rPr lang="en-US" dirty="0" smtClean="0"/>
              <a:t>	</a:t>
            </a:r>
            <a:r>
              <a:rPr lang="en-US" dirty="0" smtClean="0">
                <a:sym typeface="Wingdings" panose="05000000000000000000" pitchFamily="2" charset="2"/>
              </a:rPr>
              <a:t> </a:t>
            </a:r>
            <a:r>
              <a:rPr lang="en-US" dirty="0" err="1">
                <a:sym typeface="Wingdings" panose="05000000000000000000" pitchFamily="2" charset="2"/>
              </a:rPr>
              <a:t>seqX</a:t>
            </a:r>
            <a:endParaRPr lang="en-US" dirty="0">
              <a:sym typeface="Wingdings" panose="05000000000000000000" pitchFamily="2" charset="2"/>
            </a:endParaRPr>
          </a:p>
          <a:p>
            <a:pPr lvl="1"/>
            <a:r>
              <a:rPr lang="en-US" dirty="0" smtClean="0"/>
              <a:t>Server: SYN </a:t>
            </a:r>
            <a:r>
              <a:rPr lang="en-US" dirty="0"/>
              <a:t>ACK	</a:t>
            </a:r>
            <a:r>
              <a:rPr lang="en-US" dirty="0">
                <a:sym typeface="Wingdings" panose="05000000000000000000" pitchFamily="2" charset="2"/>
              </a:rPr>
              <a:t> </a:t>
            </a:r>
            <a:r>
              <a:rPr lang="en-US" dirty="0" err="1">
                <a:sym typeface="Wingdings" panose="05000000000000000000" pitchFamily="2" charset="2"/>
              </a:rPr>
              <a:t>seqX</a:t>
            </a:r>
            <a:r>
              <a:rPr lang="en-US" dirty="0">
                <a:sym typeface="Wingdings" panose="05000000000000000000" pitchFamily="2" charset="2"/>
              </a:rPr>
              <a:t> + 1 and </a:t>
            </a:r>
            <a:r>
              <a:rPr lang="en-US" dirty="0" err="1">
                <a:sym typeface="Wingdings" panose="05000000000000000000" pitchFamily="2" charset="2"/>
              </a:rPr>
              <a:t>seqY</a:t>
            </a:r>
            <a:endParaRPr lang="en-US" dirty="0">
              <a:sym typeface="Wingdings" panose="05000000000000000000" pitchFamily="2" charset="2"/>
            </a:endParaRPr>
          </a:p>
          <a:p>
            <a:pPr lvl="1"/>
            <a:r>
              <a:rPr lang="en-US" dirty="0">
                <a:sym typeface="Wingdings" panose="05000000000000000000" pitchFamily="2" charset="2"/>
              </a:rPr>
              <a:t>Client:	ACK		</a:t>
            </a:r>
            <a:r>
              <a:rPr lang="en-US" dirty="0" smtClean="0">
                <a:sym typeface="Wingdings" panose="05000000000000000000" pitchFamily="2" charset="2"/>
              </a:rPr>
              <a:t>	 </a:t>
            </a:r>
            <a:r>
              <a:rPr lang="en-US" dirty="0" err="1">
                <a:sym typeface="Wingdings" panose="05000000000000000000" pitchFamily="2" charset="2"/>
              </a:rPr>
              <a:t>seqX</a:t>
            </a:r>
            <a:r>
              <a:rPr lang="en-US" dirty="0">
                <a:sym typeface="Wingdings" panose="05000000000000000000" pitchFamily="2" charset="2"/>
              </a:rPr>
              <a:t> + </a:t>
            </a:r>
            <a:r>
              <a:rPr lang="en-US" dirty="0" smtClean="0">
                <a:sym typeface="Wingdings" panose="05000000000000000000" pitchFamily="2" charset="2"/>
              </a:rPr>
              <a:t>1 </a:t>
            </a:r>
            <a:r>
              <a:rPr lang="en-US" dirty="0">
                <a:sym typeface="Wingdings" panose="05000000000000000000" pitchFamily="2" charset="2"/>
              </a:rPr>
              <a:t>and </a:t>
            </a:r>
            <a:r>
              <a:rPr lang="en-US" dirty="0" err="1">
                <a:sym typeface="Wingdings" panose="05000000000000000000" pitchFamily="2" charset="2"/>
              </a:rPr>
              <a:t>seqY</a:t>
            </a:r>
            <a:r>
              <a:rPr lang="en-US" dirty="0">
                <a:sym typeface="Wingdings" panose="05000000000000000000" pitchFamily="2" charset="2"/>
              </a:rPr>
              <a:t> + </a:t>
            </a:r>
            <a:r>
              <a:rPr lang="en-US" dirty="0" smtClean="0">
                <a:sym typeface="Wingdings" panose="05000000000000000000" pitchFamily="2" charset="2"/>
              </a:rPr>
              <a:t>1</a:t>
            </a:r>
          </a:p>
          <a:p>
            <a:r>
              <a:rPr lang="en-US" dirty="0" smtClean="0">
                <a:sym typeface="Wingdings" panose="05000000000000000000" pitchFamily="2" charset="2"/>
              </a:rPr>
              <a:t>One number is updated, the other is the one expected</a:t>
            </a:r>
            <a:endParaRPr lang="en-US" dirty="0">
              <a:sym typeface="Wingdings" panose="05000000000000000000" pitchFamily="2" charset="2"/>
            </a:endParaRPr>
          </a:p>
          <a:p>
            <a:pPr lvl="2"/>
            <a:endParaRPr lang="en-US" dirty="0">
              <a:sym typeface="Wingdings" panose="05000000000000000000" pitchFamily="2" charset="2"/>
            </a:endParaRPr>
          </a:p>
          <a:p>
            <a:r>
              <a:rPr lang="en-US" dirty="0">
                <a:sym typeface="Wingdings" panose="05000000000000000000" pitchFamily="2" charset="2"/>
              </a:rPr>
              <a:t>To take advantage of this, need to correctly predict the numbers</a:t>
            </a:r>
          </a:p>
          <a:p>
            <a:pPr lvl="1"/>
            <a:r>
              <a:rPr lang="en-US" dirty="0" smtClean="0">
                <a:sym typeface="Wingdings" panose="05000000000000000000" pitchFamily="2" charset="2"/>
              </a:rPr>
              <a:t>If </a:t>
            </a:r>
            <a:r>
              <a:rPr lang="en-US" dirty="0">
                <a:sym typeface="Wingdings" panose="05000000000000000000" pitchFamily="2" charset="2"/>
              </a:rPr>
              <a:t>working blindly, the chances are small (one in billions)</a:t>
            </a:r>
          </a:p>
          <a:p>
            <a:pPr lvl="1"/>
            <a:r>
              <a:rPr lang="en-US" dirty="0"/>
              <a:t>Better solution would be </a:t>
            </a:r>
            <a:r>
              <a:rPr lang="en-US" dirty="0" smtClean="0"/>
              <a:t>a MITM attack</a:t>
            </a:r>
            <a:endParaRPr lang="en-US" dirty="0"/>
          </a:p>
        </p:txBody>
      </p:sp>
    </p:spTree>
    <p:extLst>
      <p:ext uri="{BB962C8B-B14F-4D97-AF65-F5344CB8AC3E}">
        <p14:creationId xmlns:p14="http://schemas.microsoft.com/office/powerpoint/2010/main" val="1574563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 Layer Attacks: Hijacking</a:t>
            </a:r>
            <a:endParaRPr lang="en-US" dirty="0"/>
          </a:p>
        </p:txBody>
      </p:sp>
      <p:sp>
        <p:nvSpPr>
          <p:cNvPr id="3" name="Content Placeholder 2"/>
          <p:cNvSpPr>
            <a:spLocks noGrp="1"/>
          </p:cNvSpPr>
          <p:nvPr>
            <p:ph idx="1"/>
          </p:nvPr>
        </p:nvSpPr>
        <p:spPr>
          <a:xfrm>
            <a:off x="381000" y="1295401"/>
            <a:ext cx="11430000" cy="4830763"/>
          </a:xfrm>
        </p:spPr>
        <p:txBody>
          <a:bodyPr/>
          <a:lstStyle/>
          <a:p>
            <a:r>
              <a:rPr lang="en-US" dirty="0" smtClean="0"/>
              <a:t>On an unencrypted connection, an attacker can observe </a:t>
            </a:r>
            <a:r>
              <a:rPr lang="en-US" dirty="0"/>
              <a:t>every </a:t>
            </a:r>
            <a:r>
              <a:rPr lang="en-US" dirty="0" smtClean="0"/>
              <a:t>packet being passed between client and server</a:t>
            </a:r>
          </a:p>
          <a:p>
            <a:pPr lvl="1"/>
            <a:r>
              <a:rPr lang="en-US" dirty="0" smtClean="0"/>
              <a:t>This means attacker can also see the SYN-ACK sequence numbers</a:t>
            </a:r>
          </a:p>
          <a:p>
            <a:pPr lvl="1"/>
            <a:endParaRPr lang="en-US" dirty="0"/>
          </a:p>
          <a:p>
            <a:r>
              <a:rPr lang="en-US" dirty="0" smtClean="0"/>
              <a:t>Attacker can create a new message, using the observed source and </a:t>
            </a:r>
            <a:r>
              <a:rPr lang="en-US" dirty="0" err="1" smtClean="0"/>
              <a:t>dest</a:t>
            </a:r>
            <a:r>
              <a:rPr lang="en-US" dirty="0" smtClean="0"/>
              <a:t>. IP, sequence number, etc. and send it to the server</a:t>
            </a:r>
          </a:p>
          <a:p>
            <a:pPr lvl="1"/>
            <a:r>
              <a:rPr lang="en-US" dirty="0" smtClean="0"/>
              <a:t>Server will accept the message and increment the sequence number</a:t>
            </a:r>
          </a:p>
          <a:p>
            <a:pPr lvl="1"/>
            <a:r>
              <a:rPr lang="en-US" dirty="0" smtClean="0"/>
              <a:t>Now when the victim sends a legitimate message, the server will think that the sequence number is “outdated” and drop the connection</a:t>
            </a:r>
          </a:p>
          <a:p>
            <a:pPr lvl="1"/>
            <a:endParaRPr lang="en-US" dirty="0"/>
          </a:p>
        </p:txBody>
      </p:sp>
    </p:spTree>
    <p:extLst>
      <p:ext uri="{BB962C8B-B14F-4D97-AF65-F5344CB8AC3E}">
        <p14:creationId xmlns:p14="http://schemas.microsoft.com/office/powerpoint/2010/main" val="148521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Layer Attacks</a:t>
            </a:r>
            <a:endParaRPr lang="en-US" dirty="0"/>
          </a:p>
        </p:txBody>
      </p:sp>
    </p:spTree>
    <p:extLst>
      <p:ext uri="{BB962C8B-B14F-4D97-AF65-F5344CB8AC3E}">
        <p14:creationId xmlns:p14="http://schemas.microsoft.com/office/powerpoint/2010/main" val="24212797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Note: More Information on DNS</a:t>
            </a:r>
            <a:endParaRPr lang="en-US" dirty="0"/>
          </a:p>
        </p:txBody>
      </p:sp>
      <p:sp>
        <p:nvSpPr>
          <p:cNvPr id="3" name="Content Placeholder 2"/>
          <p:cNvSpPr>
            <a:spLocks noGrp="1"/>
          </p:cNvSpPr>
          <p:nvPr>
            <p:ph idx="1"/>
          </p:nvPr>
        </p:nvSpPr>
        <p:spPr>
          <a:xfrm>
            <a:off x="381000" y="1295401"/>
            <a:ext cx="11353800" cy="4830763"/>
          </a:xfrm>
        </p:spPr>
        <p:txBody>
          <a:bodyPr/>
          <a:lstStyle/>
          <a:p>
            <a:r>
              <a:rPr lang="en-US" dirty="0" smtClean="0"/>
              <a:t>Domain Name System, resolves domain names to IP addresses</a:t>
            </a:r>
          </a:p>
          <a:p>
            <a:pPr lvl="1"/>
            <a:r>
              <a:rPr lang="en-US" dirty="0" smtClean="0"/>
              <a:t>System is hierarchical, and uses caching for further speed-ups</a:t>
            </a:r>
          </a:p>
          <a:p>
            <a:pPr lvl="1"/>
            <a:r>
              <a:rPr lang="en-US" dirty="0" smtClean="0"/>
              <a:t>Root name servers store addresses of authoritative name servers for their subdomains, which in turn store addresses of host in their domain</a:t>
            </a:r>
          </a:p>
          <a:p>
            <a:pPr lvl="1"/>
            <a:endParaRPr lang="en-US" dirty="0" smtClean="0"/>
          </a:p>
          <a:p>
            <a:r>
              <a:rPr lang="en-US" dirty="0" smtClean="0"/>
              <a:t>DNS is usually sent</a:t>
            </a:r>
            <a:br>
              <a:rPr lang="en-US" dirty="0" smtClean="0"/>
            </a:br>
            <a:r>
              <a:rPr lang="en-US" dirty="0" smtClean="0"/>
              <a:t>in UDP, not in TCP</a:t>
            </a:r>
          </a:p>
          <a:p>
            <a:pPr lvl="1"/>
            <a:r>
              <a:rPr lang="en-US" dirty="0" smtClean="0"/>
              <a:t>Why?</a:t>
            </a:r>
          </a:p>
          <a:p>
            <a:pPr lvl="1"/>
            <a:r>
              <a:rPr lang="en-US" dirty="0" smtClean="0"/>
              <a:t>Speed!</a:t>
            </a:r>
            <a:endParaRPr lang="en-US" dirty="0"/>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4800" y="3385504"/>
            <a:ext cx="7620000" cy="2705100"/>
          </a:xfrm>
          <a:prstGeom prst="rect">
            <a:avLst/>
          </a:prstGeom>
        </p:spPr>
      </p:pic>
    </p:spTree>
    <p:extLst>
      <p:ext uri="{BB962C8B-B14F-4D97-AF65-F5344CB8AC3E}">
        <p14:creationId xmlns:p14="http://schemas.microsoft.com/office/powerpoint/2010/main" val="1845945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 Layer Attacks: DNS </a:t>
            </a:r>
            <a:endParaRPr lang="en-US" dirty="0"/>
          </a:p>
        </p:txBody>
      </p:sp>
      <p:sp>
        <p:nvSpPr>
          <p:cNvPr id="3" name="Content Placeholder 2"/>
          <p:cNvSpPr>
            <a:spLocks noGrp="1"/>
          </p:cNvSpPr>
          <p:nvPr>
            <p:ph idx="1"/>
          </p:nvPr>
        </p:nvSpPr>
        <p:spPr/>
        <p:txBody>
          <a:bodyPr/>
          <a:lstStyle/>
          <a:p>
            <a:r>
              <a:rPr lang="en-US" dirty="0" smtClean="0"/>
              <a:t>DNS cache poisoning</a:t>
            </a:r>
          </a:p>
          <a:p>
            <a:pPr lvl="1"/>
            <a:r>
              <a:rPr lang="en-US" dirty="0" smtClean="0"/>
              <a:t>Specific DNS servers are set to cache DNS query results to reduce the strain on the overall DNS system and to improve performance</a:t>
            </a:r>
          </a:p>
          <a:p>
            <a:pPr lvl="1"/>
            <a:r>
              <a:rPr lang="en-US" dirty="0" smtClean="0"/>
              <a:t>DNS cache servers will pull information from each other as well</a:t>
            </a:r>
          </a:p>
          <a:p>
            <a:endParaRPr lang="en-US" dirty="0" smtClean="0"/>
          </a:p>
          <a:p>
            <a:r>
              <a:rPr lang="en-US" dirty="0" smtClean="0"/>
              <a:t>Cache </a:t>
            </a:r>
            <a:r>
              <a:rPr lang="en-US" dirty="0"/>
              <a:t>poisoning </a:t>
            </a:r>
            <a:r>
              <a:rPr lang="en-US" dirty="0" smtClean="0"/>
              <a:t>involves creating </a:t>
            </a:r>
            <a:r>
              <a:rPr lang="en-US" dirty="0"/>
              <a:t>false entries in the </a:t>
            </a:r>
            <a:r>
              <a:rPr lang="en-US" dirty="0" smtClean="0"/>
              <a:t/>
            </a:r>
            <a:br>
              <a:rPr lang="en-US" dirty="0" smtClean="0"/>
            </a:br>
            <a:r>
              <a:rPr lang="en-US" dirty="0" smtClean="0"/>
              <a:t>DNS cache </a:t>
            </a:r>
            <a:r>
              <a:rPr lang="en-US" dirty="0"/>
              <a:t>of a local </a:t>
            </a:r>
            <a:r>
              <a:rPr lang="en-US" dirty="0" smtClean="0"/>
              <a:t>name server</a:t>
            </a:r>
          </a:p>
          <a:p>
            <a:pPr lvl="1"/>
            <a:r>
              <a:rPr lang="en-US" dirty="0" smtClean="0"/>
              <a:t>Because cache servers pull from each other, it’s possible for </a:t>
            </a:r>
            <a:br>
              <a:rPr lang="en-US" dirty="0" smtClean="0"/>
            </a:br>
            <a:r>
              <a:rPr lang="en-US" dirty="0" smtClean="0"/>
              <a:t>the “poison” to spread</a:t>
            </a:r>
            <a:endParaRPr lang="en-US" dirty="0"/>
          </a:p>
        </p:txBody>
      </p:sp>
    </p:spTree>
    <p:extLst>
      <p:ext uri="{BB962C8B-B14F-4D97-AF65-F5344CB8AC3E}">
        <p14:creationId xmlns:p14="http://schemas.microsoft.com/office/powerpoint/2010/main" val="3150411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Poisoning</a:t>
            </a:r>
            <a:endParaRPr lang="en-US" dirty="0"/>
          </a:p>
        </p:txBody>
      </p:sp>
      <p:sp>
        <p:nvSpPr>
          <p:cNvPr id="3" name="Content Placeholder 2"/>
          <p:cNvSpPr>
            <a:spLocks noGrp="1"/>
          </p:cNvSpPr>
          <p:nvPr>
            <p:ph idx="1"/>
          </p:nvPr>
        </p:nvSpPr>
        <p:spPr/>
        <p:txBody>
          <a:bodyPr/>
          <a:lstStyle/>
          <a:p>
            <a:r>
              <a:rPr lang="en-US" dirty="0" smtClean="0"/>
              <a:t>The “Great Firewall of China” uses deliberate cache poisoning</a:t>
            </a:r>
          </a:p>
          <a:p>
            <a:pPr lvl="1"/>
            <a:r>
              <a:rPr lang="en-US" dirty="0" smtClean="0"/>
              <a:t>The domain name servers return invalid IP addresses for sites that are blocked (along with other methods)</a:t>
            </a:r>
          </a:p>
          <a:p>
            <a:endParaRPr lang="en-US" dirty="0"/>
          </a:p>
          <a:p>
            <a:r>
              <a:rPr lang="en-US" dirty="0" smtClean="0"/>
              <a:t>In 2010, at least one ISP began fetching DNS information from a root DNS server based in China</a:t>
            </a:r>
          </a:p>
          <a:p>
            <a:pPr lvl="1"/>
            <a:r>
              <a:rPr lang="en-US" dirty="0" smtClean="0"/>
              <a:t>The deliberate cache poisoning spread outside of China</a:t>
            </a:r>
          </a:p>
          <a:p>
            <a:pPr lvl="1"/>
            <a:r>
              <a:rPr lang="en-US" dirty="0" smtClean="0"/>
              <a:t>Users could not access Facebook, YouTube, or Twitter</a:t>
            </a:r>
          </a:p>
          <a:p>
            <a:pPr lvl="1"/>
            <a:r>
              <a:rPr lang="en-US" dirty="0" smtClean="0"/>
              <a:t>This affected people in the United States and Chile</a:t>
            </a:r>
            <a:endParaRPr lang="en-US" dirty="0"/>
          </a:p>
        </p:txBody>
      </p:sp>
      <p:sp>
        <p:nvSpPr>
          <p:cNvPr id="4" name="Rectangle 4"/>
          <p:cNvSpPr txBox="1">
            <a:spLocks noChangeArrowheads="1"/>
          </p:cNvSpPr>
          <p:nvPr/>
        </p:nvSpPr>
        <p:spPr bwMode="auto">
          <a:xfrm>
            <a:off x="381000" y="5899945"/>
            <a:ext cx="9982200" cy="452438"/>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defPPr>
              <a:defRPr lang="en-GB"/>
            </a:defPPr>
            <a:lvl1pPr algn="ctr" defTabSz="457200" rtl="0" fontAlgn="base">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kern="1200">
                <a:solidFill>
                  <a:srgbClr val="000000"/>
                </a:solidFill>
                <a:latin typeface="Arial" charset="0"/>
                <a:ea typeface="+mn-ea"/>
                <a:cs typeface="+mn-cs"/>
              </a:defRPr>
            </a:lvl1pPr>
            <a:lvl2pPr marL="742950" indent="-28575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2pPr>
            <a:lvl3pPr marL="11430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3pPr>
            <a:lvl4pPr marL="16002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4pPr>
            <a:lvl5pPr marL="20574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5pPr>
            <a:lvl6pPr marL="2286000" algn="l" defTabSz="914400" rtl="0" eaLnBrk="1" latinLnBrk="0" hangingPunct="1">
              <a:defRPr kern="1200">
                <a:solidFill>
                  <a:schemeClr val="bg1"/>
                </a:solidFill>
                <a:latin typeface="Arial" charset="0"/>
                <a:ea typeface="DejaVu LGC Sans" charset="0"/>
                <a:cs typeface="DejaVu LGC Sans" charset="0"/>
              </a:defRPr>
            </a:lvl6pPr>
            <a:lvl7pPr marL="2743200" algn="l" defTabSz="914400" rtl="0" eaLnBrk="1" latinLnBrk="0" hangingPunct="1">
              <a:defRPr kern="1200">
                <a:solidFill>
                  <a:schemeClr val="bg1"/>
                </a:solidFill>
                <a:latin typeface="Arial" charset="0"/>
                <a:ea typeface="DejaVu LGC Sans" charset="0"/>
                <a:cs typeface="DejaVu LGC Sans" charset="0"/>
              </a:defRPr>
            </a:lvl7pPr>
            <a:lvl8pPr marL="3200400" algn="l" defTabSz="914400" rtl="0" eaLnBrk="1" latinLnBrk="0" hangingPunct="1">
              <a:defRPr kern="1200">
                <a:solidFill>
                  <a:schemeClr val="bg1"/>
                </a:solidFill>
                <a:latin typeface="Arial" charset="0"/>
                <a:ea typeface="DejaVu LGC Sans" charset="0"/>
                <a:cs typeface="DejaVu LGC Sans" charset="0"/>
              </a:defRPr>
            </a:lvl8pPr>
            <a:lvl9pPr marL="3657600" algn="l" defTabSz="914400" rtl="0" eaLnBrk="1" latinLnBrk="0" hangingPunct="1">
              <a:defRPr kern="1200">
                <a:solidFill>
                  <a:schemeClr val="bg1"/>
                </a:solidFill>
                <a:latin typeface="Arial" charset="0"/>
                <a:ea typeface="DejaVu LGC Sans" charset="0"/>
                <a:cs typeface="DejaVu LGC Sans" charset="0"/>
              </a:defRPr>
            </a:lvl9pPr>
          </a:lstStyle>
          <a:p>
            <a:pPr algn="l"/>
            <a:r>
              <a:rPr lang="en-US" altLang="en-US" dirty="0">
                <a:latin typeface="Arial" pitchFamily="34" charset="0"/>
              </a:rPr>
              <a:t>Information from https://www.computerworld.com/article/2516831/security0/china-s-great-firewall-spreads-overseas.html</a:t>
            </a:r>
            <a:endParaRPr lang="en-US" altLang="en-US" dirty="0">
              <a:latin typeface="Arial" pitchFamily="34" charset="0"/>
            </a:endParaRPr>
          </a:p>
        </p:txBody>
      </p:sp>
    </p:spTree>
    <p:extLst>
      <p:ext uri="{BB962C8B-B14F-4D97-AF65-F5344CB8AC3E}">
        <p14:creationId xmlns:p14="http://schemas.microsoft.com/office/powerpoint/2010/main" val="1054348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DDoS Attacks</a:t>
            </a:r>
            <a:endParaRPr lang="en-US" dirty="0"/>
          </a:p>
        </p:txBody>
      </p:sp>
      <p:sp>
        <p:nvSpPr>
          <p:cNvPr id="3" name="Content Placeholder 2"/>
          <p:cNvSpPr>
            <a:spLocks noGrp="1"/>
          </p:cNvSpPr>
          <p:nvPr>
            <p:ph idx="1"/>
          </p:nvPr>
        </p:nvSpPr>
        <p:spPr/>
        <p:txBody>
          <a:bodyPr/>
          <a:lstStyle/>
          <a:p>
            <a:r>
              <a:rPr lang="en-US" dirty="0" smtClean="0"/>
              <a:t>Distributed Denial-of-Service</a:t>
            </a:r>
          </a:p>
          <a:p>
            <a:pPr lvl="2"/>
            <a:endParaRPr lang="en-US" dirty="0" smtClean="0"/>
          </a:p>
          <a:p>
            <a:r>
              <a:rPr lang="en-US" dirty="0" smtClean="0"/>
              <a:t>Large-scale </a:t>
            </a:r>
            <a:r>
              <a:rPr lang="en-US" dirty="0" err="1" smtClean="0"/>
              <a:t>DoS</a:t>
            </a:r>
            <a:r>
              <a:rPr lang="en-US" dirty="0" smtClean="0"/>
              <a:t> attack using hundreds or thousands </a:t>
            </a:r>
            <a:br>
              <a:rPr lang="en-US" dirty="0" smtClean="0"/>
            </a:br>
            <a:r>
              <a:rPr lang="en-US" dirty="0" smtClean="0"/>
              <a:t>(or more) unique IP addresses to overwhelm a system</a:t>
            </a:r>
          </a:p>
          <a:p>
            <a:pPr lvl="1"/>
            <a:r>
              <a:rPr lang="en-US" dirty="0" smtClean="0"/>
              <a:t>Difficult to distinguish legitimate traffic from the attack</a:t>
            </a:r>
          </a:p>
          <a:p>
            <a:pPr lvl="1"/>
            <a:r>
              <a:rPr lang="en-US" dirty="0" smtClean="0"/>
              <a:t>Attack cannot be thwarted by blocking a few IP addresses</a:t>
            </a:r>
          </a:p>
          <a:p>
            <a:pPr lvl="2"/>
            <a:endParaRPr lang="en-US" dirty="0" smtClean="0"/>
          </a:p>
          <a:p>
            <a:r>
              <a:rPr lang="en-US" dirty="0" smtClean="0"/>
              <a:t>Often carried out via botnets, as a single machine (even one spoofing unique IP addresses) is still not capable of pushing out hundreds of GBs of traffic and requests per second</a:t>
            </a:r>
            <a:endParaRPr lang="en-US" dirty="0"/>
          </a:p>
        </p:txBody>
      </p:sp>
    </p:spTree>
    <p:extLst>
      <p:ext uri="{BB962C8B-B14F-4D97-AF65-F5344CB8AC3E}">
        <p14:creationId xmlns:p14="http://schemas.microsoft.com/office/powerpoint/2010/main" val="1237673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Security</a:t>
            </a:r>
            <a:endParaRPr lang="en-US" dirty="0"/>
          </a:p>
        </p:txBody>
      </p:sp>
    </p:spTree>
    <p:extLst>
      <p:ext uri="{BB962C8B-B14F-4D97-AF65-F5344CB8AC3E}">
        <p14:creationId xmlns:p14="http://schemas.microsoft.com/office/powerpoint/2010/main" val="2098776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Last Class We Covered</a:t>
            </a:r>
          </a:p>
        </p:txBody>
      </p:sp>
      <p:sp>
        <p:nvSpPr>
          <p:cNvPr id="3" name="Content Placeholder 2"/>
          <p:cNvSpPr>
            <a:spLocks noGrp="1"/>
          </p:cNvSpPr>
          <p:nvPr>
            <p:ph idx="1"/>
          </p:nvPr>
        </p:nvSpPr>
        <p:spPr/>
        <p:txBody>
          <a:bodyPr/>
          <a:lstStyle/>
          <a:p>
            <a:r>
              <a:rPr lang="en-US" dirty="0"/>
              <a:t>Intro to TCP/IP model</a:t>
            </a:r>
          </a:p>
          <a:p>
            <a:endParaRPr lang="en-US" dirty="0"/>
          </a:p>
          <a:p>
            <a:r>
              <a:rPr lang="en-US" dirty="0"/>
              <a:t>Link layer</a:t>
            </a:r>
          </a:p>
          <a:p>
            <a:r>
              <a:rPr lang="en-US" dirty="0"/>
              <a:t>Internet layer</a:t>
            </a:r>
          </a:p>
          <a:p>
            <a:r>
              <a:rPr lang="en-US" dirty="0"/>
              <a:t>Transport layer</a:t>
            </a:r>
          </a:p>
          <a:p>
            <a:r>
              <a:rPr lang="en-US" dirty="0"/>
              <a:t>Application layer</a:t>
            </a:r>
          </a:p>
          <a:p>
            <a:pPr lvl="1"/>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135400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Firewalls: Host-Based vs Network-Based</a:t>
            </a:r>
            <a:endParaRPr lang="en-US" dirty="0"/>
          </a:p>
        </p:txBody>
      </p:sp>
      <p:sp>
        <p:nvSpPr>
          <p:cNvPr id="3" name="Content Placeholder 2"/>
          <p:cNvSpPr>
            <a:spLocks noGrp="1"/>
          </p:cNvSpPr>
          <p:nvPr>
            <p:ph idx="1"/>
          </p:nvPr>
        </p:nvSpPr>
        <p:spPr/>
        <p:txBody>
          <a:bodyPr/>
          <a:lstStyle/>
          <a:p>
            <a:r>
              <a:rPr lang="en-US" dirty="0" smtClean="0"/>
              <a:t>Host-based firewalls are installed on each individual device</a:t>
            </a:r>
          </a:p>
          <a:p>
            <a:pPr lvl="1"/>
            <a:r>
              <a:rPr lang="en-US" dirty="0" smtClean="0"/>
              <a:t>Different users may have different configurations, </a:t>
            </a:r>
            <a:br>
              <a:rPr lang="en-US" dirty="0" smtClean="0"/>
            </a:br>
            <a:r>
              <a:rPr lang="en-US" dirty="0" smtClean="0"/>
              <a:t>either due to knowledge or preference</a:t>
            </a:r>
          </a:p>
          <a:p>
            <a:r>
              <a:rPr lang="en-US" dirty="0" smtClean="0"/>
              <a:t>Network-based firewalls filter the data as it travels </a:t>
            </a:r>
            <a:br>
              <a:rPr lang="en-US" dirty="0" smtClean="0"/>
            </a:br>
            <a:r>
              <a:rPr lang="en-US" dirty="0" smtClean="0"/>
              <a:t>into or out of the network as a whole</a:t>
            </a:r>
          </a:p>
          <a:p>
            <a:pPr lvl="1"/>
            <a:r>
              <a:rPr lang="en-US" dirty="0" smtClean="0"/>
              <a:t>Single set of rules for all connected devices</a:t>
            </a:r>
          </a:p>
          <a:p>
            <a:pPr lvl="1"/>
            <a:r>
              <a:rPr lang="en-US" dirty="0" smtClean="0"/>
              <a:t>Someone who knows what they’re doing configures it (we hope!)</a:t>
            </a:r>
          </a:p>
          <a:p>
            <a:pPr lvl="3"/>
            <a:endParaRPr lang="en-US" sz="1600" dirty="0" smtClean="0"/>
          </a:p>
          <a:p>
            <a:r>
              <a:rPr lang="en-US" dirty="0" smtClean="0"/>
              <a:t>Ideally use both, if only to make an attacker’s job more difficult if they make it through the network-based firewall</a:t>
            </a:r>
            <a:endParaRPr lang="en-US" dirty="0"/>
          </a:p>
        </p:txBody>
      </p:sp>
      <p:sp>
        <p:nvSpPr>
          <p:cNvPr id="4" name="Rectangle 4"/>
          <p:cNvSpPr txBox="1">
            <a:spLocks noChangeArrowheads="1"/>
          </p:cNvSpPr>
          <p:nvPr/>
        </p:nvSpPr>
        <p:spPr bwMode="auto">
          <a:xfrm>
            <a:off x="381000" y="5899945"/>
            <a:ext cx="9982200" cy="452438"/>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defPPr>
              <a:defRPr lang="en-GB"/>
            </a:defPPr>
            <a:lvl1pPr algn="ctr" defTabSz="457200" rtl="0" fontAlgn="base">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kern="1200">
                <a:solidFill>
                  <a:srgbClr val="000000"/>
                </a:solidFill>
                <a:latin typeface="Arial" charset="0"/>
                <a:ea typeface="+mn-ea"/>
                <a:cs typeface="+mn-cs"/>
              </a:defRPr>
            </a:lvl1pPr>
            <a:lvl2pPr marL="742950" indent="-28575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2pPr>
            <a:lvl3pPr marL="11430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3pPr>
            <a:lvl4pPr marL="16002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4pPr>
            <a:lvl5pPr marL="20574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5pPr>
            <a:lvl6pPr marL="2286000" algn="l" defTabSz="914400" rtl="0" eaLnBrk="1" latinLnBrk="0" hangingPunct="1">
              <a:defRPr kern="1200">
                <a:solidFill>
                  <a:schemeClr val="bg1"/>
                </a:solidFill>
                <a:latin typeface="Arial" charset="0"/>
                <a:ea typeface="DejaVu LGC Sans" charset="0"/>
                <a:cs typeface="DejaVu LGC Sans" charset="0"/>
              </a:defRPr>
            </a:lvl6pPr>
            <a:lvl7pPr marL="2743200" algn="l" defTabSz="914400" rtl="0" eaLnBrk="1" latinLnBrk="0" hangingPunct="1">
              <a:defRPr kern="1200">
                <a:solidFill>
                  <a:schemeClr val="bg1"/>
                </a:solidFill>
                <a:latin typeface="Arial" charset="0"/>
                <a:ea typeface="DejaVu LGC Sans" charset="0"/>
                <a:cs typeface="DejaVu LGC Sans" charset="0"/>
              </a:defRPr>
            </a:lvl7pPr>
            <a:lvl8pPr marL="3200400" algn="l" defTabSz="914400" rtl="0" eaLnBrk="1" latinLnBrk="0" hangingPunct="1">
              <a:defRPr kern="1200">
                <a:solidFill>
                  <a:schemeClr val="bg1"/>
                </a:solidFill>
                <a:latin typeface="Arial" charset="0"/>
                <a:ea typeface="DejaVu LGC Sans" charset="0"/>
                <a:cs typeface="DejaVu LGC Sans" charset="0"/>
              </a:defRPr>
            </a:lvl8pPr>
            <a:lvl9pPr marL="3657600" algn="l" defTabSz="914400" rtl="0" eaLnBrk="1" latinLnBrk="0" hangingPunct="1">
              <a:defRPr kern="1200">
                <a:solidFill>
                  <a:schemeClr val="bg1"/>
                </a:solidFill>
                <a:latin typeface="Arial" charset="0"/>
                <a:ea typeface="DejaVu LGC Sans" charset="0"/>
                <a:cs typeface="DejaVu LGC Sans" charset="0"/>
              </a:defRPr>
            </a:lvl9pPr>
          </a:lstStyle>
          <a:p>
            <a:pPr algn="l"/>
            <a:r>
              <a:rPr lang="en-US" altLang="en-US" dirty="0">
                <a:latin typeface="Arial" pitchFamily="34" charset="0"/>
              </a:rPr>
              <a:t>Information from https://www.wideband.net.au/blog/host-based-vs-network-based-firewalls/</a:t>
            </a:r>
            <a:endParaRPr lang="en-US" altLang="en-US" dirty="0">
              <a:latin typeface="Arial" pitchFamily="34" charset="0"/>
            </a:endParaRPr>
          </a:p>
        </p:txBody>
      </p:sp>
    </p:spTree>
    <p:extLst>
      <p:ext uri="{BB962C8B-B14F-4D97-AF65-F5344CB8AC3E}">
        <p14:creationId xmlns:p14="http://schemas.microsoft.com/office/powerpoint/2010/main" val="953481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Firewall Types</a:t>
            </a:r>
            <a:endParaRPr lang="en-US" dirty="0"/>
          </a:p>
        </p:txBody>
      </p:sp>
      <p:sp>
        <p:nvSpPr>
          <p:cNvPr id="3" name="Content Placeholder 2"/>
          <p:cNvSpPr>
            <a:spLocks noGrp="1"/>
          </p:cNvSpPr>
          <p:nvPr>
            <p:ph idx="1"/>
          </p:nvPr>
        </p:nvSpPr>
        <p:spPr/>
        <p:txBody>
          <a:bodyPr/>
          <a:lstStyle/>
          <a:p>
            <a:r>
              <a:rPr lang="en-US" dirty="0" smtClean="0"/>
              <a:t>Packet filters</a:t>
            </a:r>
          </a:p>
          <a:p>
            <a:pPr lvl="1"/>
            <a:r>
              <a:rPr lang="en-US" dirty="0" smtClean="0"/>
              <a:t>Monitor incoming and outgoing packets, and filter based on criteria</a:t>
            </a:r>
          </a:p>
          <a:p>
            <a:pPr lvl="1"/>
            <a:r>
              <a:rPr lang="en-US" dirty="0" smtClean="0"/>
              <a:t>Criteria include source and destination addresses, as well as protocol</a:t>
            </a:r>
          </a:p>
          <a:p>
            <a:r>
              <a:rPr lang="en-US" dirty="0" err="1" smtClean="0"/>
              <a:t>Stateful</a:t>
            </a:r>
            <a:r>
              <a:rPr lang="en-US" dirty="0" smtClean="0"/>
              <a:t> filters</a:t>
            </a:r>
          </a:p>
          <a:p>
            <a:pPr lvl="1"/>
            <a:r>
              <a:rPr lang="en-US" dirty="0" smtClean="0"/>
              <a:t>Tracks the state and characteristic of network connections made</a:t>
            </a:r>
          </a:p>
          <a:p>
            <a:pPr lvl="1"/>
            <a:r>
              <a:rPr lang="en-US" dirty="0" smtClean="0"/>
              <a:t>Allows packets only if they are from a known accepted connection</a:t>
            </a:r>
            <a:endParaRPr lang="en-US" dirty="0"/>
          </a:p>
          <a:p>
            <a:r>
              <a:rPr lang="en-US" dirty="0" smtClean="0"/>
              <a:t>Application layer</a:t>
            </a:r>
          </a:p>
          <a:p>
            <a:pPr lvl="1"/>
            <a:r>
              <a:rPr lang="en-US" dirty="0" smtClean="0"/>
              <a:t>Firewall policy can control traffic on specific applications or services</a:t>
            </a:r>
          </a:p>
          <a:p>
            <a:pPr lvl="1"/>
            <a:r>
              <a:rPr lang="en-US" dirty="0" smtClean="0"/>
              <a:t>Can “understand” things like FTP and DNS, and detect if protocols are unwanted, being used on a non-standard port, etc.</a:t>
            </a:r>
          </a:p>
          <a:p>
            <a:pPr lvl="1"/>
            <a:endParaRPr lang="en-US" dirty="0"/>
          </a:p>
        </p:txBody>
      </p:sp>
    </p:spTree>
    <p:extLst>
      <p:ext uri="{BB962C8B-B14F-4D97-AF65-F5344CB8AC3E}">
        <p14:creationId xmlns:p14="http://schemas.microsoft.com/office/powerpoint/2010/main" val="177296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Internet Layer Attacks: IP </a:t>
            </a:r>
            <a:r>
              <a:rPr lang="en-US" dirty="0" smtClean="0"/>
              <a:t>Fragmentation</a:t>
            </a:r>
            <a:endParaRPr lang="en-US" dirty="0"/>
          </a:p>
        </p:txBody>
      </p:sp>
      <p:sp>
        <p:nvSpPr>
          <p:cNvPr id="3" name="Content Placeholder 2"/>
          <p:cNvSpPr>
            <a:spLocks noGrp="1"/>
          </p:cNvSpPr>
          <p:nvPr>
            <p:ph idx="1"/>
          </p:nvPr>
        </p:nvSpPr>
        <p:spPr>
          <a:xfrm>
            <a:off x="381000" y="1295401"/>
            <a:ext cx="11277600" cy="4830763"/>
          </a:xfrm>
        </p:spPr>
        <p:txBody>
          <a:bodyPr/>
          <a:lstStyle/>
          <a:p>
            <a:r>
              <a:rPr lang="en-US" dirty="0" smtClean="0"/>
              <a:t>Fragmentation is exactly what it sounds like: breaking up IP packets into multiple smaller packets</a:t>
            </a:r>
          </a:p>
          <a:p>
            <a:pPr lvl="1"/>
            <a:r>
              <a:rPr lang="en-US" dirty="0" smtClean="0"/>
              <a:t>Happens when a single IP packet exceeds the maximum size allowed</a:t>
            </a:r>
          </a:p>
          <a:p>
            <a:pPr lvl="3"/>
            <a:endParaRPr lang="en-US" dirty="0"/>
          </a:p>
          <a:p>
            <a:r>
              <a:rPr lang="en-US" dirty="0" smtClean="0"/>
              <a:t>Fragmented packets means the TCP header is also fragmented</a:t>
            </a:r>
          </a:p>
          <a:p>
            <a:pPr lvl="1"/>
            <a:r>
              <a:rPr lang="en-US" dirty="0" smtClean="0"/>
              <a:t>A fragmented header is difficult for a firewall to read and parse</a:t>
            </a:r>
          </a:p>
          <a:p>
            <a:pPr lvl="1"/>
            <a:r>
              <a:rPr lang="en-US" dirty="0" smtClean="0"/>
              <a:t>Some firewalls only inspect the first fragment, and let the rest of the fragments go through uninspected</a:t>
            </a:r>
          </a:p>
          <a:p>
            <a:pPr lvl="1"/>
            <a:r>
              <a:rPr lang="en-US" dirty="0" smtClean="0"/>
              <a:t>This means it is possible to get a payload into a system by splitting it among fragments (although they still must follow certain rules in order to be re-assembled at the end)</a:t>
            </a:r>
            <a:endParaRPr lang="en-US" dirty="0"/>
          </a:p>
          <a:p>
            <a:pPr lvl="1"/>
            <a:endParaRPr lang="en-US" dirty="0" smtClean="0"/>
          </a:p>
        </p:txBody>
      </p:sp>
    </p:spTree>
    <p:extLst>
      <p:ext uri="{BB962C8B-B14F-4D97-AF65-F5344CB8AC3E}">
        <p14:creationId xmlns:p14="http://schemas.microsoft.com/office/powerpoint/2010/main" val="3631257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Ingress and Egress Filtering</a:t>
            </a:r>
            <a:endParaRPr lang="en-US" dirty="0"/>
          </a:p>
        </p:txBody>
      </p:sp>
      <p:sp>
        <p:nvSpPr>
          <p:cNvPr id="3" name="Content Placeholder 2"/>
          <p:cNvSpPr>
            <a:spLocks noGrp="1"/>
          </p:cNvSpPr>
          <p:nvPr>
            <p:ph idx="1"/>
          </p:nvPr>
        </p:nvSpPr>
        <p:spPr/>
        <p:txBody>
          <a:bodyPr/>
          <a:lstStyle/>
          <a:p>
            <a:r>
              <a:rPr lang="en-US" dirty="0" smtClean="0"/>
              <a:t>Each has different criteria and scenarios they wish to prevent</a:t>
            </a:r>
          </a:p>
          <a:p>
            <a:r>
              <a:rPr lang="en-US" dirty="0" smtClean="0"/>
              <a:t>Ingress means scanning incoming packets</a:t>
            </a:r>
          </a:p>
          <a:p>
            <a:pPr lvl="1"/>
            <a:r>
              <a:rPr lang="en-US" dirty="0" smtClean="0"/>
              <a:t>Check packet header for origin, and ensure it matches as expected</a:t>
            </a:r>
          </a:p>
          <a:p>
            <a:pPr lvl="1"/>
            <a:r>
              <a:rPr lang="en-US" dirty="0" smtClean="0"/>
              <a:t>Also prevent incoming packets from certain addresses</a:t>
            </a:r>
          </a:p>
          <a:p>
            <a:pPr lvl="1"/>
            <a:r>
              <a:rPr lang="en-US" dirty="0" smtClean="0"/>
              <a:t>Can be thwarted by IP address spoofing</a:t>
            </a:r>
          </a:p>
          <a:p>
            <a:pPr lvl="3"/>
            <a:endParaRPr lang="en-US" dirty="0"/>
          </a:p>
          <a:p>
            <a:r>
              <a:rPr lang="en-US" dirty="0" smtClean="0"/>
              <a:t>Egress means scanning outgoing packets</a:t>
            </a:r>
          </a:p>
          <a:p>
            <a:pPr lvl="1"/>
            <a:r>
              <a:rPr lang="en-US" dirty="0" smtClean="0"/>
              <a:t>Ensure that disallowed or malicious traffic does not leave the network</a:t>
            </a:r>
          </a:p>
          <a:p>
            <a:pPr lvl="1"/>
            <a:r>
              <a:rPr lang="en-US" i="1" dirty="0" smtClean="0"/>
              <a:t>e.g.</a:t>
            </a:r>
            <a:r>
              <a:rPr lang="en-US" dirty="0" smtClean="0"/>
              <a:t>, not spreading malware, blocking certain sites or applications</a:t>
            </a:r>
            <a:endParaRPr lang="en-US" i="1" dirty="0"/>
          </a:p>
          <a:p>
            <a:endParaRPr lang="en-US" dirty="0"/>
          </a:p>
        </p:txBody>
      </p:sp>
    </p:spTree>
    <p:extLst>
      <p:ext uri="{BB962C8B-B14F-4D97-AF65-F5344CB8AC3E}">
        <p14:creationId xmlns:p14="http://schemas.microsoft.com/office/powerpoint/2010/main" val="2258199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IDS and IPS</a:t>
            </a:r>
            <a:endParaRPr lang="en-US" dirty="0"/>
          </a:p>
        </p:txBody>
      </p:sp>
      <p:sp>
        <p:nvSpPr>
          <p:cNvPr id="3" name="Content Placeholder 2"/>
          <p:cNvSpPr>
            <a:spLocks noGrp="1"/>
          </p:cNvSpPr>
          <p:nvPr>
            <p:ph idx="1"/>
          </p:nvPr>
        </p:nvSpPr>
        <p:spPr/>
        <p:txBody>
          <a:bodyPr/>
          <a:lstStyle/>
          <a:p>
            <a:r>
              <a:rPr lang="en-US" dirty="0" smtClean="0"/>
              <a:t>Intrusion Detection System</a:t>
            </a:r>
          </a:p>
          <a:p>
            <a:r>
              <a:rPr lang="en-US" dirty="0" smtClean="0"/>
              <a:t>Intrusion Prevention System</a:t>
            </a:r>
          </a:p>
          <a:p>
            <a:pPr lvl="1"/>
            <a:r>
              <a:rPr lang="en-US" dirty="0" smtClean="0"/>
              <a:t>Both monitor networks and systems for malicious activities</a:t>
            </a:r>
          </a:p>
          <a:p>
            <a:pPr lvl="1"/>
            <a:r>
              <a:rPr lang="en-US" dirty="0" smtClean="0"/>
              <a:t>Look for known signatures, and sometimes anomalous behavior</a:t>
            </a:r>
          </a:p>
          <a:p>
            <a:pPr lvl="1"/>
            <a:endParaRPr lang="en-US" dirty="0" smtClean="0"/>
          </a:p>
          <a:p>
            <a:r>
              <a:rPr lang="en-US" dirty="0" smtClean="0"/>
              <a:t>IDS </a:t>
            </a:r>
            <a:r>
              <a:rPr lang="en-US" u="sng" dirty="0" smtClean="0"/>
              <a:t>only</a:t>
            </a:r>
            <a:r>
              <a:rPr lang="en-US" dirty="0" smtClean="0"/>
              <a:t> detects, followed by notifying and logging</a:t>
            </a:r>
          </a:p>
          <a:p>
            <a:r>
              <a:rPr lang="en-US" dirty="0" smtClean="0"/>
              <a:t>Often an extension of IDS, IPS can perform more actions</a:t>
            </a:r>
          </a:p>
          <a:p>
            <a:pPr lvl="1"/>
            <a:r>
              <a:rPr lang="en-US" i="1" dirty="0" smtClean="0"/>
              <a:t>e.g.</a:t>
            </a:r>
            <a:r>
              <a:rPr lang="en-US" dirty="0" smtClean="0"/>
              <a:t>, dropping malicious packets, blocking “bad” IP addresses, etc.</a:t>
            </a:r>
            <a:endParaRPr lang="en-US" i="1" dirty="0"/>
          </a:p>
          <a:p>
            <a:endParaRPr lang="en-US" dirty="0" smtClean="0"/>
          </a:p>
        </p:txBody>
      </p:sp>
    </p:spTree>
    <p:extLst>
      <p:ext uri="{BB962C8B-B14F-4D97-AF65-F5344CB8AC3E}">
        <p14:creationId xmlns:p14="http://schemas.microsoft.com/office/powerpoint/2010/main" val="1572360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Private Network (VPN)</a:t>
            </a:r>
            <a:endParaRPr lang="en-US" dirty="0"/>
          </a:p>
        </p:txBody>
      </p:sp>
      <p:sp>
        <p:nvSpPr>
          <p:cNvPr id="3" name="Content Placeholder 2"/>
          <p:cNvSpPr>
            <a:spLocks noGrp="1"/>
          </p:cNvSpPr>
          <p:nvPr>
            <p:ph idx="1"/>
          </p:nvPr>
        </p:nvSpPr>
        <p:spPr/>
        <p:txBody>
          <a:bodyPr/>
          <a:lstStyle/>
          <a:p>
            <a:r>
              <a:rPr lang="en-US" dirty="0" smtClean="0"/>
              <a:t>“Extends” a private network across a public network</a:t>
            </a:r>
          </a:p>
          <a:p>
            <a:pPr lvl="1"/>
            <a:r>
              <a:rPr lang="en-US" dirty="0" smtClean="0"/>
              <a:t>Uses IP tunneling, in which the data portion of a packet carries the actual packets being transmitted, encapsulating them</a:t>
            </a:r>
          </a:p>
          <a:p>
            <a:pPr lvl="1"/>
            <a:r>
              <a:rPr lang="en-US" dirty="0" smtClean="0"/>
              <a:t>Traffic is thus “repackaged” using encryption, hiding the nature and details of the traffic from anyone listening in (not even the ISP)</a:t>
            </a:r>
          </a:p>
          <a:p>
            <a:pPr lvl="1"/>
            <a:endParaRPr lang="en-US" dirty="0"/>
          </a:p>
          <a:p>
            <a:r>
              <a:rPr lang="en-US" dirty="0" smtClean="0"/>
              <a:t>Using a VPN can protect from a number of attacks</a:t>
            </a:r>
          </a:p>
          <a:p>
            <a:pPr lvl="1"/>
            <a:r>
              <a:rPr lang="en-US" dirty="0" smtClean="0"/>
              <a:t>Including DNS poisoning, as many have their own name servers</a:t>
            </a:r>
          </a:p>
          <a:p>
            <a:pPr lvl="1"/>
            <a:endParaRPr lang="en-US" dirty="0"/>
          </a:p>
          <a:p>
            <a:endParaRPr lang="en-US" dirty="0"/>
          </a:p>
        </p:txBody>
      </p:sp>
      <p:sp>
        <p:nvSpPr>
          <p:cNvPr id="4" name="Rectangle 4"/>
          <p:cNvSpPr txBox="1">
            <a:spLocks noChangeArrowheads="1"/>
          </p:cNvSpPr>
          <p:nvPr/>
        </p:nvSpPr>
        <p:spPr bwMode="auto">
          <a:xfrm>
            <a:off x="381000" y="5899945"/>
            <a:ext cx="9982200" cy="452438"/>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defPPr>
              <a:defRPr lang="en-GB"/>
            </a:defPPr>
            <a:lvl1pPr algn="ctr" defTabSz="457200" rtl="0" fontAlgn="base">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kern="1200">
                <a:solidFill>
                  <a:srgbClr val="000000"/>
                </a:solidFill>
                <a:latin typeface="Arial" charset="0"/>
                <a:ea typeface="+mn-ea"/>
                <a:cs typeface="+mn-cs"/>
              </a:defRPr>
            </a:lvl1pPr>
            <a:lvl2pPr marL="742950" indent="-28575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2pPr>
            <a:lvl3pPr marL="11430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3pPr>
            <a:lvl4pPr marL="16002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4pPr>
            <a:lvl5pPr marL="20574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5pPr>
            <a:lvl6pPr marL="2286000" algn="l" defTabSz="914400" rtl="0" eaLnBrk="1" latinLnBrk="0" hangingPunct="1">
              <a:defRPr kern="1200">
                <a:solidFill>
                  <a:schemeClr val="bg1"/>
                </a:solidFill>
                <a:latin typeface="Arial" charset="0"/>
                <a:ea typeface="DejaVu LGC Sans" charset="0"/>
                <a:cs typeface="DejaVu LGC Sans" charset="0"/>
              </a:defRPr>
            </a:lvl6pPr>
            <a:lvl7pPr marL="2743200" algn="l" defTabSz="914400" rtl="0" eaLnBrk="1" latinLnBrk="0" hangingPunct="1">
              <a:defRPr kern="1200">
                <a:solidFill>
                  <a:schemeClr val="bg1"/>
                </a:solidFill>
                <a:latin typeface="Arial" charset="0"/>
                <a:ea typeface="DejaVu LGC Sans" charset="0"/>
                <a:cs typeface="DejaVu LGC Sans" charset="0"/>
              </a:defRPr>
            </a:lvl7pPr>
            <a:lvl8pPr marL="3200400" algn="l" defTabSz="914400" rtl="0" eaLnBrk="1" latinLnBrk="0" hangingPunct="1">
              <a:defRPr kern="1200">
                <a:solidFill>
                  <a:schemeClr val="bg1"/>
                </a:solidFill>
                <a:latin typeface="Arial" charset="0"/>
                <a:ea typeface="DejaVu LGC Sans" charset="0"/>
                <a:cs typeface="DejaVu LGC Sans" charset="0"/>
              </a:defRPr>
            </a:lvl8pPr>
            <a:lvl9pPr marL="3657600" algn="l" defTabSz="914400" rtl="0" eaLnBrk="1" latinLnBrk="0" hangingPunct="1">
              <a:defRPr kern="1200">
                <a:solidFill>
                  <a:schemeClr val="bg1"/>
                </a:solidFill>
                <a:latin typeface="Arial" charset="0"/>
                <a:ea typeface="DejaVu LGC Sans" charset="0"/>
                <a:cs typeface="DejaVu LGC Sans" charset="0"/>
              </a:defRPr>
            </a:lvl9pPr>
          </a:lstStyle>
          <a:p>
            <a:pPr algn="l"/>
            <a:r>
              <a:rPr lang="en-US" altLang="en-US" dirty="0">
                <a:latin typeface="Arial" pitchFamily="34" charset="0"/>
              </a:rPr>
              <a:t>Information from https://www.pcmag.com/article2/0,2817,2403388,00.asp</a:t>
            </a:r>
            <a:endParaRPr lang="en-US" altLang="en-US" dirty="0">
              <a:latin typeface="Arial" pitchFamily="34" charset="0"/>
            </a:endParaRPr>
          </a:p>
        </p:txBody>
      </p:sp>
    </p:spTree>
    <p:extLst>
      <p:ext uri="{BB962C8B-B14F-4D97-AF65-F5344CB8AC3E}">
        <p14:creationId xmlns:p14="http://schemas.microsoft.com/office/powerpoint/2010/main" val="1307553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Tor (The Onion Router)</a:t>
            </a:r>
            <a:endParaRPr lang="en-US" dirty="0"/>
          </a:p>
        </p:txBody>
      </p:sp>
      <p:sp>
        <p:nvSpPr>
          <p:cNvPr id="3" name="Content Placeholder 2"/>
          <p:cNvSpPr>
            <a:spLocks noGrp="1"/>
          </p:cNvSpPr>
          <p:nvPr>
            <p:ph idx="1"/>
          </p:nvPr>
        </p:nvSpPr>
        <p:spPr/>
        <p:txBody>
          <a:bodyPr/>
          <a:lstStyle/>
          <a:p>
            <a:r>
              <a:rPr lang="en-US" dirty="0" smtClean="0"/>
              <a:t>Software that enables anonymous communication</a:t>
            </a:r>
          </a:p>
          <a:p>
            <a:r>
              <a:rPr lang="en-US" dirty="0" smtClean="0"/>
              <a:t>Directs a user’s internet traffic via onion routing</a:t>
            </a:r>
          </a:p>
          <a:p>
            <a:pPr lvl="1"/>
            <a:r>
              <a:rPr lang="en-US" dirty="0" smtClean="0"/>
              <a:t>Multiple “hops” are used to get the user to their desired destination, with encryption used at each step to hide the path and information</a:t>
            </a:r>
          </a:p>
          <a:p>
            <a:endParaRPr lang="en-US" dirty="0"/>
          </a:p>
          <a:p>
            <a:r>
              <a:rPr lang="en-US" dirty="0" smtClean="0"/>
              <a:t>Encryption occurs in the application layer</a:t>
            </a:r>
          </a:p>
          <a:p>
            <a:pPr lvl="1"/>
            <a:r>
              <a:rPr lang="en-US" dirty="0" smtClean="0"/>
              <a:t>Multiple layers of encryption, like layers of an onion</a:t>
            </a:r>
            <a:endParaRPr lang="en-US" dirty="0"/>
          </a:p>
        </p:txBody>
      </p:sp>
    </p:spTree>
    <p:extLst>
      <p:ext uri="{BB962C8B-B14F-4D97-AF65-F5344CB8AC3E}">
        <p14:creationId xmlns:p14="http://schemas.microsoft.com/office/powerpoint/2010/main" val="738523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Tor Works</a:t>
            </a:r>
            <a:endParaRPr lang="en-US" dirty="0"/>
          </a:p>
        </p:txBody>
      </p:sp>
      <p:sp>
        <p:nvSpPr>
          <p:cNvPr id="3" name="Content Placeholder 2"/>
          <p:cNvSpPr>
            <a:spLocks noGrp="1"/>
          </p:cNvSpPr>
          <p:nvPr>
            <p:ph idx="1"/>
          </p:nvPr>
        </p:nvSpPr>
        <p:spPr>
          <a:xfrm>
            <a:off x="381000" y="1143000"/>
            <a:ext cx="11195051" cy="4830763"/>
          </a:xfrm>
        </p:spPr>
        <p:txBody>
          <a:bodyPr/>
          <a:lstStyle/>
          <a:p>
            <a:r>
              <a:rPr lang="en-US" dirty="0" smtClean="0"/>
              <a:t>Tor </a:t>
            </a:r>
            <a:r>
              <a:rPr lang="en-US" dirty="0"/>
              <a:t>encrypts the </a:t>
            </a:r>
            <a:r>
              <a:rPr lang="en-US" dirty="0" smtClean="0"/>
              <a:t>data multiple times</a:t>
            </a:r>
          </a:p>
          <a:p>
            <a:pPr lvl="1"/>
            <a:r>
              <a:rPr lang="en-US" dirty="0" smtClean="0"/>
              <a:t>Including </a:t>
            </a:r>
            <a:r>
              <a:rPr lang="en-US" dirty="0"/>
              <a:t>the next node destination IP </a:t>
            </a:r>
            <a:r>
              <a:rPr lang="en-US" dirty="0" smtClean="0"/>
              <a:t>address</a:t>
            </a:r>
          </a:p>
          <a:p>
            <a:pPr lvl="1"/>
            <a:r>
              <a:rPr lang="en-US" dirty="0" smtClean="0"/>
              <a:t>Sends </a:t>
            </a:r>
            <a:r>
              <a:rPr lang="en-US" dirty="0"/>
              <a:t>it through a virtual circuit </a:t>
            </a:r>
            <a:r>
              <a:rPr lang="en-US" dirty="0" smtClean="0"/>
              <a:t>of successive</a:t>
            </a:r>
            <a:r>
              <a:rPr lang="en-US" dirty="0"/>
              <a:t>, </a:t>
            </a:r>
            <a:r>
              <a:rPr lang="en-US" dirty="0" smtClean="0"/>
              <a:t>random </a:t>
            </a:r>
            <a:r>
              <a:rPr lang="en-US" dirty="0"/>
              <a:t>Tor </a:t>
            </a:r>
            <a:r>
              <a:rPr lang="en-US" dirty="0" smtClean="0"/>
              <a:t>relays</a:t>
            </a:r>
          </a:p>
          <a:p>
            <a:r>
              <a:rPr lang="en-US" dirty="0" smtClean="0"/>
              <a:t>Each </a:t>
            </a:r>
            <a:r>
              <a:rPr lang="en-US" dirty="0"/>
              <a:t>relay decrypts a layer of encryption to reveal the next relay in the circuit to pass the remaining encrypted data on to </a:t>
            </a:r>
            <a:endParaRPr lang="en-US" dirty="0" smtClean="0"/>
          </a:p>
          <a:p>
            <a:pPr lvl="1"/>
            <a:r>
              <a:rPr lang="en-US" dirty="0" smtClean="0"/>
              <a:t>Final </a:t>
            </a:r>
            <a:r>
              <a:rPr lang="en-US" dirty="0"/>
              <a:t>relay decrypts the innermost layer of encryption and sends the original data to its destination without revealing or knowing the source IP </a:t>
            </a:r>
            <a:r>
              <a:rPr lang="en-US" dirty="0" smtClean="0"/>
              <a:t>address</a:t>
            </a:r>
          </a:p>
          <a:p>
            <a:r>
              <a:rPr lang="en-US" dirty="0" smtClean="0"/>
              <a:t>Routing is (partly) </a:t>
            </a:r>
            <a:r>
              <a:rPr lang="en-US" dirty="0"/>
              <a:t>concealed at every hop in the Tor </a:t>
            </a:r>
            <a:r>
              <a:rPr lang="en-US" dirty="0" smtClean="0"/>
              <a:t>circuit</a:t>
            </a:r>
          </a:p>
          <a:p>
            <a:pPr lvl="1"/>
            <a:r>
              <a:rPr lang="en-US" dirty="0" smtClean="0"/>
              <a:t>Eliminates </a:t>
            </a:r>
            <a:r>
              <a:rPr lang="en-US" dirty="0"/>
              <a:t>any single point </a:t>
            </a:r>
            <a:r>
              <a:rPr lang="en-US" dirty="0" smtClean="0"/>
              <a:t>of failure</a:t>
            </a:r>
            <a:endParaRPr lang="en-US" dirty="0"/>
          </a:p>
        </p:txBody>
      </p:sp>
      <p:sp>
        <p:nvSpPr>
          <p:cNvPr id="4" name="Rectangle 4"/>
          <p:cNvSpPr txBox="1">
            <a:spLocks noChangeArrowheads="1"/>
          </p:cNvSpPr>
          <p:nvPr/>
        </p:nvSpPr>
        <p:spPr bwMode="auto">
          <a:xfrm>
            <a:off x="381000" y="5899945"/>
            <a:ext cx="9982200" cy="452438"/>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defPPr>
              <a:defRPr lang="en-GB"/>
            </a:defPPr>
            <a:lvl1pPr algn="ctr" defTabSz="457200" rtl="0" fontAlgn="base">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kern="1200">
                <a:solidFill>
                  <a:srgbClr val="000000"/>
                </a:solidFill>
                <a:latin typeface="Arial" charset="0"/>
                <a:ea typeface="+mn-ea"/>
                <a:cs typeface="+mn-cs"/>
              </a:defRPr>
            </a:lvl1pPr>
            <a:lvl2pPr marL="742950" indent="-28575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2pPr>
            <a:lvl3pPr marL="11430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3pPr>
            <a:lvl4pPr marL="16002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4pPr>
            <a:lvl5pPr marL="20574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5pPr>
            <a:lvl6pPr marL="2286000" algn="l" defTabSz="914400" rtl="0" eaLnBrk="1" latinLnBrk="0" hangingPunct="1">
              <a:defRPr kern="1200">
                <a:solidFill>
                  <a:schemeClr val="bg1"/>
                </a:solidFill>
                <a:latin typeface="Arial" charset="0"/>
                <a:ea typeface="DejaVu LGC Sans" charset="0"/>
                <a:cs typeface="DejaVu LGC Sans" charset="0"/>
              </a:defRPr>
            </a:lvl6pPr>
            <a:lvl7pPr marL="2743200" algn="l" defTabSz="914400" rtl="0" eaLnBrk="1" latinLnBrk="0" hangingPunct="1">
              <a:defRPr kern="1200">
                <a:solidFill>
                  <a:schemeClr val="bg1"/>
                </a:solidFill>
                <a:latin typeface="Arial" charset="0"/>
                <a:ea typeface="DejaVu LGC Sans" charset="0"/>
                <a:cs typeface="DejaVu LGC Sans" charset="0"/>
              </a:defRPr>
            </a:lvl7pPr>
            <a:lvl8pPr marL="3200400" algn="l" defTabSz="914400" rtl="0" eaLnBrk="1" latinLnBrk="0" hangingPunct="1">
              <a:defRPr kern="1200">
                <a:solidFill>
                  <a:schemeClr val="bg1"/>
                </a:solidFill>
                <a:latin typeface="Arial" charset="0"/>
                <a:ea typeface="DejaVu LGC Sans" charset="0"/>
                <a:cs typeface="DejaVu LGC Sans" charset="0"/>
              </a:defRPr>
            </a:lvl8pPr>
            <a:lvl9pPr marL="3657600" algn="l" defTabSz="914400" rtl="0" eaLnBrk="1" latinLnBrk="0" hangingPunct="1">
              <a:defRPr kern="1200">
                <a:solidFill>
                  <a:schemeClr val="bg1"/>
                </a:solidFill>
                <a:latin typeface="Arial" charset="0"/>
                <a:ea typeface="DejaVu LGC Sans" charset="0"/>
                <a:cs typeface="DejaVu LGC Sans" charset="0"/>
              </a:defRPr>
            </a:lvl9pPr>
          </a:lstStyle>
          <a:p>
            <a:pPr algn="l"/>
            <a:r>
              <a:rPr lang="en-US" altLang="en-US" dirty="0">
                <a:latin typeface="Arial" pitchFamily="34" charset="0"/>
              </a:rPr>
              <a:t>Information from https://en.wikipedia.org/wiki/Tor_(anonymity_network)</a:t>
            </a:r>
            <a:endParaRPr lang="en-US" altLang="en-US" dirty="0">
              <a:latin typeface="Arial" pitchFamily="34" charset="0"/>
            </a:endParaRPr>
          </a:p>
        </p:txBody>
      </p:sp>
    </p:spTree>
    <p:extLst>
      <p:ext uri="{BB962C8B-B14F-4D97-AF65-F5344CB8AC3E}">
        <p14:creationId xmlns:p14="http://schemas.microsoft.com/office/powerpoint/2010/main" val="2341996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Announcements</a:t>
            </a:r>
          </a:p>
        </p:txBody>
      </p:sp>
      <p:sp>
        <p:nvSpPr>
          <p:cNvPr id="4" name="Content Placeholder 3"/>
          <p:cNvSpPr>
            <a:spLocks noGrp="1"/>
          </p:cNvSpPr>
          <p:nvPr>
            <p:ph idx="1"/>
          </p:nvPr>
        </p:nvSpPr>
        <p:spPr/>
        <p:txBody>
          <a:bodyPr/>
          <a:lstStyle/>
          <a:p>
            <a:r>
              <a:rPr lang="en-US" dirty="0" smtClean="0"/>
              <a:t>Dr. Gibson’s OH for this coming Monday are cancelled</a:t>
            </a:r>
          </a:p>
          <a:p>
            <a:endParaRPr lang="en-US" dirty="0"/>
          </a:p>
          <a:p>
            <a:r>
              <a:rPr lang="en-US" dirty="0" smtClean="0"/>
              <a:t>Lab </a:t>
            </a:r>
            <a:r>
              <a:rPr lang="en-US" dirty="0" smtClean="0"/>
              <a:t>4 will be released this week</a:t>
            </a:r>
          </a:p>
          <a:p>
            <a:pPr lvl="1"/>
            <a:r>
              <a:rPr lang="en-US" dirty="0" smtClean="0"/>
              <a:t>Total VM size will be large (~20 GBs) so prepare your machine</a:t>
            </a:r>
          </a:p>
          <a:p>
            <a:endParaRPr lang="en-US" dirty="0" smtClean="0"/>
          </a:p>
          <a:p>
            <a:r>
              <a:rPr lang="en-US" dirty="0" smtClean="0"/>
              <a:t>Homework 4 will be released next week</a:t>
            </a:r>
          </a:p>
          <a:p>
            <a:endParaRPr lang="en-US" dirty="0"/>
          </a:p>
          <a:p>
            <a:r>
              <a:rPr lang="en-US" dirty="0" smtClean="0"/>
              <a:t>Final exam is Thursday, Decembe</a:t>
            </a:r>
            <a:r>
              <a:rPr lang="en-US" dirty="0" smtClean="0"/>
              <a:t>r 13th at 3:30 PM</a:t>
            </a:r>
            <a:endParaRPr lang="en-US" dirty="0" smtClean="0"/>
          </a:p>
          <a:p>
            <a:pPr lvl="1"/>
            <a:endParaRPr lang="en-US" dirty="0"/>
          </a:p>
          <a:p>
            <a:endParaRPr lang="en-US" dirty="0" smtClean="0"/>
          </a:p>
          <a:p>
            <a:endParaRPr lang="en-US" dirty="0"/>
          </a:p>
        </p:txBody>
      </p:sp>
    </p:spTree>
    <p:extLst>
      <p:ext uri="{BB962C8B-B14F-4D97-AF65-F5344CB8AC3E}">
        <p14:creationId xmlns:p14="http://schemas.microsoft.com/office/powerpoint/2010/main" val="1422657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 Sources</a:t>
            </a:r>
            <a:endParaRPr lang="en-US" dirty="0"/>
          </a:p>
        </p:txBody>
      </p:sp>
      <p:sp>
        <p:nvSpPr>
          <p:cNvPr id="3" name="Content Placeholder 2"/>
          <p:cNvSpPr>
            <a:spLocks noGrp="1"/>
          </p:cNvSpPr>
          <p:nvPr>
            <p:ph idx="1"/>
          </p:nvPr>
        </p:nvSpPr>
        <p:spPr/>
        <p:txBody>
          <a:bodyPr/>
          <a:lstStyle/>
          <a:p>
            <a:r>
              <a:rPr lang="en-US" sz="2400" dirty="0" smtClean="0"/>
              <a:t>DNS resolution</a:t>
            </a:r>
            <a:endParaRPr lang="en-US" sz="2400" dirty="0" smtClean="0"/>
          </a:p>
          <a:p>
            <a:pPr lvl="1"/>
            <a:r>
              <a:rPr lang="en-US" sz="2000" dirty="0"/>
              <a:t>https://en.wikipedia.org/wiki/File:Example_of_an_iterative_DNS_resolver.svg</a:t>
            </a:r>
            <a:endParaRPr lang="en-US" sz="2400" dirty="0" smtClean="0"/>
          </a:p>
          <a:p>
            <a:endParaRPr lang="en-US" sz="2000" dirty="0"/>
          </a:p>
          <a:p>
            <a:endParaRPr lang="en-US" sz="2400" dirty="0" smtClean="0"/>
          </a:p>
          <a:p>
            <a:endParaRPr lang="en-US" sz="2400" dirty="0"/>
          </a:p>
          <a:p>
            <a:endParaRPr lang="en-US" sz="2400" dirty="0"/>
          </a:p>
        </p:txBody>
      </p:sp>
    </p:spTree>
    <p:extLst>
      <p:ext uri="{BB962C8B-B14F-4D97-AF65-F5344CB8AC3E}">
        <p14:creationId xmlns:p14="http://schemas.microsoft.com/office/powerpoint/2010/main" val="5430735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Any Questions from Last Time?</a:t>
            </a:r>
          </a:p>
        </p:txBody>
      </p:sp>
    </p:spTree>
    <p:extLst>
      <p:ext uri="{BB962C8B-B14F-4D97-AF65-F5344CB8AC3E}">
        <p14:creationId xmlns:p14="http://schemas.microsoft.com/office/powerpoint/2010/main" val="1347311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Topics</a:t>
            </a:r>
          </a:p>
        </p:txBody>
      </p:sp>
      <p:sp>
        <p:nvSpPr>
          <p:cNvPr id="3" name="Content Placeholder 2"/>
          <p:cNvSpPr>
            <a:spLocks noGrp="1"/>
          </p:cNvSpPr>
          <p:nvPr>
            <p:ph idx="1"/>
          </p:nvPr>
        </p:nvSpPr>
        <p:spPr/>
        <p:txBody>
          <a:bodyPr/>
          <a:lstStyle/>
          <a:p>
            <a:r>
              <a:rPr lang="en-US" dirty="0" smtClean="0"/>
              <a:t>Network attacks on the different layers</a:t>
            </a:r>
            <a:endParaRPr lang="en-US" dirty="0" smtClean="0"/>
          </a:p>
          <a:p>
            <a:pPr lvl="1"/>
            <a:r>
              <a:rPr lang="en-US" sz="2800" dirty="0" smtClean="0"/>
              <a:t>Link layer</a:t>
            </a:r>
          </a:p>
          <a:p>
            <a:pPr lvl="1"/>
            <a:r>
              <a:rPr lang="en-US" sz="2800" dirty="0" smtClean="0"/>
              <a:t>Internet layer</a:t>
            </a:r>
          </a:p>
          <a:p>
            <a:pPr lvl="1"/>
            <a:r>
              <a:rPr lang="en-US" sz="2800" dirty="0" smtClean="0"/>
              <a:t>Transport layer</a:t>
            </a:r>
          </a:p>
          <a:p>
            <a:pPr lvl="1"/>
            <a:r>
              <a:rPr lang="en-US" sz="2800" dirty="0" smtClean="0"/>
              <a:t>Application </a:t>
            </a:r>
            <a:r>
              <a:rPr lang="en-US" sz="2800" dirty="0" smtClean="0"/>
              <a:t>layer</a:t>
            </a:r>
          </a:p>
          <a:p>
            <a:endParaRPr lang="en-US" dirty="0"/>
          </a:p>
          <a:p>
            <a:r>
              <a:rPr lang="en-US" dirty="0" smtClean="0"/>
              <a:t>Network Security</a:t>
            </a:r>
            <a:endParaRPr lang="en-US" dirty="0"/>
          </a:p>
          <a:p>
            <a:pPr lvl="1"/>
            <a:endParaRPr lang="en-US" dirty="0"/>
          </a:p>
          <a:p>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659800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Info: Ports</a:t>
            </a:r>
            <a:endParaRPr lang="en-US" dirty="0"/>
          </a:p>
        </p:txBody>
      </p:sp>
      <p:sp>
        <p:nvSpPr>
          <p:cNvPr id="3" name="Content Placeholder 2"/>
          <p:cNvSpPr>
            <a:spLocks noGrp="1"/>
          </p:cNvSpPr>
          <p:nvPr>
            <p:ph idx="1"/>
          </p:nvPr>
        </p:nvSpPr>
        <p:spPr>
          <a:xfrm>
            <a:off x="381000" y="1295401"/>
            <a:ext cx="11582400" cy="4830763"/>
          </a:xfrm>
        </p:spPr>
        <p:txBody>
          <a:bodyPr/>
          <a:lstStyle/>
          <a:p>
            <a:r>
              <a:rPr lang="en-US" dirty="0" smtClean="0"/>
              <a:t>IP addresses are used to identify individual machines</a:t>
            </a:r>
          </a:p>
          <a:p>
            <a:pPr lvl="1"/>
            <a:r>
              <a:rPr lang="en-US" dirty="0" smtClean="0"/>
              <a:t>Information is accepted via different ports</a:t>
            </a:r>
          </a:p>
          <a:p>
            <a:pPr lvl="2"/>
            <a:endParaRPr lang="en-US" dirty="0"/>
          </a:p>
          <a:p>
            <a:r>
              <a:rPr lang="en-US" dirty="0" smtClean="0"/>
              <a:t>Some ports are associated with specific application layer services</a:t>
            </a:r>
          </a:p>
          <a:p>
            <a:pPr lvl="1"/>
            <a:r>
              <a:rPr lang="en-US" dirty="0" smtClean="0"/>
              <a:t>HTTP uses 80, SSH uses port 22, SMTP uses 25, FTP uses 21, etc.</a:t>
            </a:r>
          </a:p>
          <a:p>
            <a:pPr lvl="1"/>
            <a:endParaRPr lang="en-US" dirty="0" smtClean="0"/>
          </a:p>
          <a:p>
            <a:r>
              <a:rPr lang="en-US" dirty="0" smtClean="0"/>
              <a:t>If you’ve heard the term “socket,” that’s an IP address and a port</a:t>
            </a:r>
          </a:p>
          <a:p>
            <a:pPr marL="0" lvl="1" indent="0" algn="ctr">
              <a:buNone/>
            </a:pPr>
            <a:r>
              <a:rPr lang="en-US" b="1" dirty="0" smtClean="0">
                <a:latin typeface="Courier New" panose="02070309020205020404" pitchFamily="49" charset="0"/>
                <a:cs typeface="Courier New" panose="02070309020205020404" pitchFamily="49" charset="0"/>
              </a:rPr>
              <a:t>192.168.25.6 : 80</a:t>
            </a:r>
          </a:p>
          <a:p>
            <a:pPr lvl="1"/>
            <a:endParaRPr lang="en-US" dirty="0"/>
          </a:p>
          <a:p>
            <a:endParaRPr lang="en-US" dirty="0"/>
          </a:p>
          <a:p>
            <a:endParaRPr lang="en-US" dirty="0" smtClean="0"/>
          </a:p>
          <a:p>
            <a:r>
              <a:rPr lang="en-US" dirty="0" smtClean="0"/>
              <a:t>Ports are </a:t>
            </a:r>
          </a:p>
          <a:p>
            <a:endParaRPr lang="en-US" dirty="0"/>
          </a:p>
          <a:p>
            <a:endParaRPr lang="en-US" dirty="0"/>
          </a:p>
        </p:txBody>
      </p:sp>
      <p:sp>
        <p:nvSpPr>
          <p:cNvPr id="5" name="TextBox 4"/>
          <p:cNvSpPr txBox="1"/>
          <p:nvPr/>
        </p:nvSpPr>
        <p:spPr>
          <a:xfrm>
            <a:off x="3312517" y="5786735"/>
            <a:ext cx="1503946" cy="461665"/>
          </a:xfrm>
          <a:prstGeom prst="rect">
            <a:avLst/>
          </a:prstGeom>
          <a:solidFill>
            <a:srgbClr val="EEECE1"/>
          </a:solid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latin typeface="Calibri"/>
                <a:ea typeface="+mn-ea"/>
                <a:cs typeface="Courier New" panose="02070309020205020404" pitchFamily="49" charset="0"/>
              </a:rPr>
              <a:t>IP address</a:t>
            </a:r>
            <a:endParaRPr kumimoji="0" lang="en-US" sz="2400" b="1" i="0" u="none" strike="noStrike" kern="0" cap="none" spc="0" normalizeH="0" baseline="0" noProof="0" dirty="0" smtClean="0">
              <a:ln>
                <a:noFill/>
              </a:ln>
              <a:solidFill>
                <a:prstClr val="black"/>
              </a:solidFill>
              <a:effectLst/>
              <a:uLnTx/>
              <a:uFillTx/>
              <a:latin typeface="Calibri"/>
              <a:ea typeface="+mn-ea"/>
              <a:cs typeface="Courier New" panose="02070309020205020404" pitchFamily="49" charset="0"/>
            </a:endParaRPr>
          </a:p>
        </p:txBody>
      </p:sp>
      <p:cxnSp>
        <p:nvCxnSpPr>
          <p:cNvPr id="6" name="Straight Arrow Connector 5"/>
          <p:cNvCxnSpPr/>
          <p:nvPr/>
        </p:nvCxnSpPr>
        <p:spPr>
          <a:xfrm flipH="1">
            <a:off x="4816463" y="5257800"/>
            <a:ext cx="705943" cy="528935"/>
          </a:xfrm>
          <a:prstGeom prst="straightConnector1">
            <a:avLst/>
          </a:prstGeom>
          <a:noFill/>
          <a:ln w="57150" cap="flat" cmpd="sng" algn="ctr">
            <a:solidFill>
              <a:srgbClr val="0070C0"/>
            </a:solidFill>
            <a:prstDash val="solid"/>
            <a:tailEnd type="arrow"/>
          </a:ln>
          <a:effectLst/>
        </p:spPr>
      </p:cxnSp>
      <p:sp>
        <p:nvSpPr>
          <p:cNvPr id="8" name="TextBox 7"/>
          <p:cNvSpPr txBox="1"/>
          <p:nvPr/>
        </p:nvSpPr>
        <p:spPr>
          <a:xfrm>
            <a:off x="5578463" y="5786735"/>
            <a:ext cx="2422537" cy="461665"/>
          </a:xfrm>
          <a:prstGeom prst="rect">
            <a:avLst/>
          </a:prstGeom>
          <a:solidFill>
            <a:srgbClr val="EEECE1"/>
          </a:solid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latin typeface="Calibri"/>
                <a:ea typeface="+mn-ea"/>
                <a:cs typeface="Courier New" panose="02070309020205020404" pitchFamily="49" charset="0"/>
              </a:rPr>
              <a:t>colon to separate</a:t>
            </a:r>
            <a:endParaRPr kumimoji="0" lang="en-US" sz="2400" b="1" i="0" u="none" strike="noStrike" kern="0" cap="none" spc="0" normalizeH="0" baseline="0" noProof="0" dirty="0" smtClean="0">
              <a:ln>
                <a:noFill/>
              </a:ln>
              <a:solidFill>
                <a:prstClr val="black"/>
              </a:solidFill>
              <a:effectLst/>
              <a:uLnTx/>
              <a:uFillTx/>
              <a:latin typeface="Calibri"/>
              <a:ea typeface="+mn-ea"/>
              <a:cs typeface="Courier New" panose="02070309020205020404" pitchFamily="49" charset="0"/>
            </a:endParaRPr>
          </a:p>
        </p:txBody>
      </p:sp>
      <p:cxnSp>
        <p:nvCxnSpPr>
          <p:cNvPr id="9" name="Straight Arrow Connector 8"/>
          <p:cNvCxnSpPr/>
          <p:nvPr/>
        </p:nvCxnSpPr>
        <p:spPr>
          <a:xfrm>
            <a:off x="7162800" y="5298756"/>
            <a:ext cx="1" cy="487979"/>
          </a:xfrm>
          <a:prstGeom prst="straightConnector1">
            <a:avLst/>
          </a:prstGeom>
          <a:noFill/>
          <a:ln w="57150" cap="flat" cmpd="sng" algn="ctr">
            <a:solidFill>
              <a:srgbClr val="0070C0"/>
            </a:solidFill>
            <a:prstDash val="solid"/>
            <a:tailEnd type="arrow"/>
          </a:ln>
          <a:effectLst/>
        </p:spPr>
      </p:cxnSp>
      <p:sp>
        <p:nvSpPr>
          <p:cNvPr id="10" name="TextBox 9"/>
          <p:cNvSpPr txBox="1"/>
          <p:nvPr/>
        </p:nvSpPr>
        <p:spPr>
          <a:xfrm>
            <a:off x="8763000" y="5786735"/>
            <a:ext cx="1828800" cy="461665"/>
          </a:xfrm>
          <a:prstGeom prst="rect">
            <a:avLst/>
          </a:prstGeom>
          <a:solidFill>
            <a:srgbClr val="EEECE1"/>
          </a:solid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latin typeface="Calibri"/>
                <a:ea typeface="+mn-ea"/>
                <a:cs typeface="Courier New" panose="02070309020205020404" pitchFamily="49" charset="0"/>
              </a:rPr>
              <a:t>port number</a:t>
            </a:r>
            <a:endParaRPr kumimoji="0" lang="en-US" sz="2400" b="1" i="0" u="none" strike="noStrike" kern="0" cap="none" spc="0" normalizeH="0" baseline="0" noProof="0" dirty="0" smtClean="0">
              <a:ln>
                <a:noFill/>
              </a:ln>
              <a:solidFill>
                <a:prstClr val="black"/>
              </a:solidFill>
              <a:effectLst/>
              <a:uLnTx/>
              <a:uFillTx/>
              <a:latin typeface="Calibri"/>
              <a:ea typeface="+mn-ea"/>
              <a:cs typeface="Courier New" panose="02070309020205020404" pitchFamily="49" charset="0"/>
            </a:endParaRPr>
          </a:p>
        </p:txBody>
      </p:sp>
      <p:cxnSp>
        <p:nvCxnSpPr>
          <p:cNvPr id="11" name="Straight Arrow Connector 10"/>
          <p:cNvCxnSpPr/>
          <p:nvPr/>
        </p:nvCxnSpPr>
        <p:spPr>
          <a:xfrm>
            <a:off x="7697151" y="5238376"/>
            <a:ext cx="1049987" cy="548359"/>
          </a:xfrm>
          <a:prstGeom prst="straightConnector1">
            <a:avLst/>
          </a:prstGeom>
          <a:noFill/>
          <a:ln w="57150" cap="flat" cmpd="sng" algn="ctr">
            <a:solidFill>
              <a:srgbClr val="0070C0"/>
            </a:solidFill>
            <a:prstDash val="solid"/>
            <a:tailEnd type="arrow"/>
          </a:ln>
          <a:effectLst/>
        </p:spPr>
      </p:cxnSp>
    </p:spTree>
    <p:extLst>
      <p:ext uri="{BB962C8B-B14F-4D97-AF65-F5344CB8AC3E}">
        <p14:creationId xmlns:p14="http://schemas.microsoft.com/office/powerpoint/2010/main" val="3278505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Layer Attacks</a:t>
            </a:r>
            <a:endParaRPr lang="en-US" dirty="0"/>
          </a:p>
        </p:txBody>
      </p:sp>
    </p:spTree>
    <p:extLst>
      <p:ext uri="{BB962C8B-B14F-4D97-AF65-F5344CB8AC3E}">
        <p14:creationId xmlns:p14="http://schemas.microsoft.com/office/powerpoint/2010/main" val="3563933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Layer Attacks: ARP</a:t>
            </a:r>
            <a:endParaRPr lang="en-US" dirty="0"/>
          </a:p>
        </p:txBody>
      </p:sp>
      <p:sp>
        <p:nvSpPr>
          <p:cNvPr id="3" name="Content Placeholder 2"/>
          <p:cNvSpPr>
            <a:spLocks noGrp="1"/>
          </p:cNvSpPr>
          <p:nvPr>
            <p:ph idx="1"/>
          </p:nvPr>
        </p:nvSpPr>
        <p:spPr/>
        <p:txBody>
          <a:bodyPr/>
          <a:lstStyle/>
          <a:p>
            <a:r>
              <a:rPr lang="en-US" dirty="0" smtClean="0"/>
              <a:t>Address Resolution Protocol, used to convert between MAC address and IP address</a:t>
            </a:r>
          </a:p>
          <a:p>
            <a:pPr lvl="3"/>
            <a:endParaRPr lang="en-US" dirty="0"/>
          </a:p>
          <a:p>
            <a:r>
              <a:rPr lang="en-US" dirty="0" smtClean="0"/>
              <a:t>ARP spoofing</a:t>
            </a:r>
          </a:p>
          <a:p>
            <a:pPr lvl="1"/>
            <a:r>
              <a:rPr lang="en-US" dirty="0" smtClean="0"/>
              <a:t>Attacker spoofs ARP messages to the local network, linking the victim’s IP address to the MAC address of the attacker</a:t>
            </a:r>
          </a:p>
          <a:p>
            <a:pPr lvl="1"/>
            <a:r>
              <a:rPr lang="en-US" dirty="0" smtClean="0"/>
              <a:t>Causes all of the victim’s traffic to be redirected to the attacker</a:t>
            </a:r>
          </a:p>
          <a:p>
            <a:pPr lvl="1"/>
            <a:r>
              <a:rPr lang="en-US" dirty="0" smtClean="0"/>
              <a:t>Attacker may simply “sniff” the traffic and send it on to the victim, or they may selectively allow some/none of the traffic through</a:t>
            </a:r>
          </a:p>
          <a:p>
            <a:pPr lvl="1"/>
            <a:r>
              <a:rPr lang="en-US" dirty="0" smtClean="0"/>
              <a:t>Can be the start of other attacks (MITM, denial-of-service, etc.)</a:t>
            </a:r>
          </a:p>
          <a:p>
            <a:endParaRPr lang="en-US" dirty="0"/>
          </a:p>
        </p:txBody>
      </p:sp>
    </p:spTree>
    <p:extLst>
      <p:ext uri="{BB962C8B-B14F-4D97-AF65-F5344CB8AC3E}">
        <p14:creationId xmlns:p14="http://schemas.microsoft.com/office/powerpoint/2010/main" val="2671072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 Layer Attacks: </a:t>
            </a:r>
            <a:r>
              <a:rPr lang="en-US" dirty="0" smtClean="0"/>
              <a:t>ARP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ARP poisoning</a:t>
            </a:r>
          </a:p>
          <a:p>
            <a:pPr lvl="1"/>
            <a:r>
              <a:rPr lang="en-US" dirty="0" smtClean="0"/>
              <a:t>Attacker sends spoofed ARP messages to the victim, “poisoning” their ARP table, causing messages they send out to possibly be routed to the incorrect MAC address for the given IP address</a:t>
            </a:r>
          </a:p>
          <a:p>
            <a:pPr lvl="3"/>
            <a:endParaRPr lang="en-US" dirty="0"/>
          </a:p>
          <a:p>
            <a:r>
              <a:rPr lang="en-US" dirty="0" smtClean="0"/>
              <a:t>ARP man in the middle (MITM)</a:t>
            </a:r>
          </a:p>
          <a:p>
            <a:pPr lvl="1"/>
            <a:r>
              <a:rPr lang="en-US" dirty="0" smtClean="0"/>
              <a:t>Attacker spoofs two machines (two different IP addresses, one MAC address “M”), and conveys to Alice that Bob’s IP address matches with M, and to Bob that Alice’s IP address matches with M</a:t>
            </a:r>
          </a:p>
          <a:p>
            <a:pPr lvl="1"/>
            <a:r>
              <a:rPr lang="en-US" dirty="0" smtClean="0"/>
              <a:t>All traffic between Alice and Bob now flows through the </a:t>
            </a:r>
            <a:br>
              <a:rPr lang="en-US" dirty="0" smtClean="0"/>
            </a:br>
            <a:r>
              <a:rPr lang="en-US" dirty="0" smtClean="0"/>
              <a:t>attacker’s machine, located at MAC address “M”</a:t>
            </a:r>
            <a:endParaRPr lang="en-US" dirty="0"/>
          </a:p>
        </p:txBody>
      </p:sp>
    </p:spTree>
    <p:extLst>
      <p:ext uri="{BB962C8B-B14F-4D97-AF65-F5344CB8AC3E}">
        <p14:creationId xmlns:p14="http://schemas.microsoft.com/office/powerpoint/2010/main" val="759485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Layer Attacks</a:t>
            </a:r>
            <a:endParaRPr lang="en-US" dirty="0"/>
          </a:p>
        </p:txBody>
      </p:sp>
    </p:spTree>
    <p:extLst>
      <p:ext uri="{BB962C8B-B14F-4D97-AF65-F5344CB8AC3E}">
        <p14:creationId xmlns:p14="http://schemas.microsoft.com/office/powerpoint/2010/main" val="2123882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Custom 2">
      <a:dk1>
        <a:srgbClr val="000000"/>
      </a:dk1>
      <a:lt1>
        <a:srgbClr val="000000"/>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B812F"/>
      </a:hlink>
      <a:folHlink>
        <a:srgbClr val="CC9900"/>
      </a:folHlink>
    </a:clrScheme>
    <a:fontScheme name="Blank Presentation">
      <a:majorFont>
        <a:latin typeface="Garamond"/>
        <a:ea typeface="DejaVu LGC Sans"/>
        <a:cs typeface="DejaVu LGC Sans"/>
      </a:majorFont>
      <a:minorFont>
        <a:latin typeface="Arial"/>
        <a:ea typeface="DejaVu LGC Sans"/>
        <a:cs typeface="DejaVu LGC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87430</TotalTime>
  <Words>1384</Words>
  <Application>Microsoft Office PowerPoint</Application>
  <PresentationFormat>Widescreen</PresentationFormat>
  <Paragraphs>203</Paragraphs>
  <Slides>29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MS PGothic</vt:lpstr>
      <vt:lpstr>MS PGothic</vt:lpstr>
      <vt:lpstr>Arial</vt:lpstr>
      <vt:lpstr>Calibri</vt:lpstr>
      <vt:lpstr>Courier New</vt:lpstr>
      <vt:lpstr>DejaVu LGC Sans</vt:lpstr>
      <vt:lpstr>Garamond</vt:lpstr>
      <vt:lpstr>Times New Roman</vt:lpstr>
      <vt:lpstr>Wingdings</vt:lpstr>
      <vt:lpstr>Blank Presentation</vt:lpstr>
      <vt:lpstr>CMSC 426 Principles of Computer Security</vt:lpstr>
      <vt:lpstr>Last Class We Covered</vt:lpstr>
      <vt:lpstr>Any Questions from Last Time?</vt:lpstr>
      <vt:lpstr>Today’s Topics</vt:lpstr>
      <vt:lpstr>Quick Info: Ports</vt:lpstr>
      <vt:lpstr>Link Layer Attacks</vt:lpstr>
      <vt:lpstr>Link Layer Attacks: ARP</vt:lpstr>
      <vt:lpstr>Link Layer Attacks: ARP (cont)</vt:lpstr>
      <vt:lpstr>Internet Layer Attacks</vt:lpstr>
      <vt:lpstr>Internet Layer Attacks: IP Spoofing</vt:lpstr>
      <vt:lpstr>Transport Layer Attacks</vt:lpstr>
      <vt:lpstr>Transport Layer Attacks: Prediction</vt:lpstr>
      <vt:lpstr>Transport Layer Attacks: Hijacking</vt:lpstr>
      <vt:lpstr>Application Layer Attacks</vt:lpstr>
      <vt:lpstr>Quick Note: More Information on DNS</vt:lpstr>
      <vt:lpstr>App Layer Attacks: DNS </vt:lpstr>
      <vt:lpstr>Cache Poisoning</vt:lpstr>
      <vt:lpstr>DDoS Attacks</vt:lpstr>
      <vt:lpstr>Network Security</vt:lpstr>
      <vt:lpstr>Firewalls: Host-Based vs Network-Based</vt:lpstr>
      <vt:lpstr>Firewall Types</vt:lpstr>
      <vt:lpstr>Internet Layer Attacks: IP Fragmentation</vt:lpstr>
      <vt:lpstr>Ingress and Egress Filtering</vt:lpstr>
      <vt:lpstr>IDS and IPS</vt:lpstr>
      <vt:lpstr>Virtual Private Network (VPN)</vt:lpstr>
      <vt:lpstr>Tor (The Onion Router)</vt:lpstr>
      <vt:lpstr>How Tor Works</vt:lpstr>
      <vt:lpstr>Announcements</vt:lpstr>
      <vt:lpstr>Image 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CMSC 426 Principles of Computer Security</dc:title>
  <dc:creator>Katherine Gibson</dc:creator>
  <cp:lastModifiedBy>User</cp:lastModifiedBy>
  <cp:revision>1182</cp:revision>
  <cp:lastPrinted>2009-04-22T19:24:48Z</cp:lastPrinted>
  <dcterms:created xsi:type="dcterms:W3CDTF">2013-08-18T19:22:46Z</dcterms:created>
  <dcterms:modified xsi:type="dcterms:W3CDTF">2018-12-04T03:20:50Z</dcterms:modified>
</cp:coreProperties>
</file>